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9906000" cy="6858000" type="A4"/>
  <p:notesSz cx="6858000" cy="9144000"/>
  <p:defaultTextStyle>
    <a:defPPr>
      <a:defRPr lang="it-IT"/>
    </a:defPPr>
    <a:lvl1pPr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77838" indent="-39688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57263" indent="-82550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435100" indent="-123825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914525" indent="-166688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4"/>
    <a:srgbClr val="0BBCEF"/>
    <a:srgbClr val="0070C0"/>
    <a:srgbClr val="0068A2"/>
    <a:srgbClr val="006392"/>
    <a:srgbClr val="578DC8"/>
    <a:srgbClr val="00507F"/>
    <a:srgbClr val="38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3" autoAdjust="0"/>
    <p:restoredTop sz="94660"/>
  </p:normalViewPr>
  <p:slideViewPr>
    <p:cSldViewPr snapToGrid="0" snapToObjects="1" showGuides="1">
      <p:cViewPr>
        <p:scale>
          <a:sx n="134" d="100"/>
          <a:sy n="134" d="100"/>
        </p:scale>
        <p:origin x="-952" y="576"/>
      </p:cViewPr>
      <p:guideLst>
        <p:guide orient="horz" pos="4156"/>
        <p:guide orient="horz" pos="3846"/>
        <p:guide orient="horz" pos="3137"/>
        <p:guide orient="horz" pos="3529"/>
        <p:guide pos="5842"/>
        <p:guide pos="6023"/>
        <p:guide pos="376"/>
        <p:guide pos="1288"/>
        <p:guide pos="1419"/>
        <p:guide pos="1986"/>
        <p:guide pos="1837"/>
        <p:guide pos="3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2" d="100"/>
          <a:sy n="162" d="100"/>
        </p:scale>
        <p:origin x="4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E606182-D0B9-354C-9157-C051B6A183AD}" type="datetimeFigureOut">
              <a:rPr lang="it-IT"/>
              <a:pPr>
                <a:defRPr/>
              </a:pPr>
              <a:t>31/03/20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8E300AE9-79E4-E140-9C4E-883DB966552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2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A5865E73-53D8-CF48-A1D5-FC08E4F2DAF3}" type="datetimeFigureOut">
              <a:rPr lang="it-IT"/>
              <a:pPr>
                <a:defRPr/>
              </a:pPr>
              <a:t>31/03/20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244C12D-7DF4-3846-99B9-FFDDA1E8783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76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365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731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11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7478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185873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3048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60222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7397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9D9ACD-7E07-2245-B1D3-32080F2494C7}" type="slidenum">
              <a:rPr lang="it-IT" sz="1200">
                <a:latin typeface="Calibri" charset="0"/>
              </a:rPr>
              <a:pPr/>
              <a:t>1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0C00C0-AFA8-7745-9DA6-0FED59484902}" type="slidenum">
              <a:rPr lang="it-IT" sz="1200">
                <a:latin typeface="Calibri" charset="0"/>
              </a:rPr>
              <a:pPr/>
              <a:t>10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</a:endParaRPr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85EC1-95FC-7B4D-A5D3-6619F4300BF3}" type="slidenum">
              <a:rPr lang="it-IT" sz="1200">
                <a:latin typeface="Calibri" charset="0"/>
              </a:rPr>
              <a:pPr/>
              <a:t>11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DCF401-418B-5F4E-8BEE-38B18049ADF2}" type="slidenum">
              <a:rPr lang="it-IT" sz="1200">
                <a:latin typeface="Calibri" charset="0"/>
              </a:rPr>
              <a:pPr/>
              <a:t>2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6FF067-4A05-0B4A-87BE-9DEA8EAAA5CD}" type="slidenum">
              <a:rPr lang="it-IT" sz="1200">
                <a:latin typeface="Calibri" charset="0"/>
              </a:rPr>
              <a:pPr/>
              <a:t>3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7C6A-079C-5C4F-BB21-9CD4A1CACA97}" type="slidenum">
              <a:rPr lang="it-IT" sz="1200">
                <a:latin typeface="Calibri" charset="0"/>
              </a:rPr>
              <a:pPr/>
              <a:t>4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F180C5-FE2F-3044-A94E-4D2DCE7CDDE6}" type="slidenum">
              <a:rPr lang="it-IT" sz="1200">
                <a:latin typeface="Calibri" charset="0"/>
              </a:rPr>
              <a:pPr/>
              <a:t>5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A8C20C-C92D-FF44-977E-BA2215C8F038}" type="slidenum">
              <a:rPr lang="it-IT" sz="1200">
                <a:latin typeface="Calibri" charset="0"/>
              </a:rPr>
              <a:pPr/>
              <a:t>6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2D4946-C8A7-F142-AEFD-1CC156439818}" type="slidenum">
              <a:rPr lang="it-IT" sz="1200">
                <a:latin typeface="Calibri" charset="0"/>
              </a:rPr>
              <a:pPr/>
              <a:t>7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5CE901-FA10-514C-B97B-0CD4C613B0C7}" type="slidenum">
              <a:rPr lang="it-IT" sz="1200">
                <a:latin typeface="Calibri" charset="0"/>
              </a:rPr>
              <a:pPr/>
              <a:t>8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0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44E312-F5EA-D948-93A1-D3167D8174FC}" type="slidenum">
              <a:rPr lang="it-IT" sz="1200">
                <a:latin typeface="Calibri" charset="0"/>
              </a:rPr>
              <a:pPr/>
              <a:t>9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4064000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5221288" y="6586538"/>
            <a:ext cx="4064000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17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89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61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33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800" dirty="0" smtClean="0">
                <a:cs typeface="Arial" charset="0"/>
              </a:rPr>
              <a:t>© De Agostini Scuola </a:t>
            </a:r>
            <a:r>
              <a:rPr lang="it-IT" sz="800" dirty="0" err="1" smtClean="0">
                <a:cs typeface="Arial" charset="0"/>
              </a:rPr>
              <a:t>SpA</a:t>
            </a:r>
            <a:r>
              <a:rPr lang="it-IT" sz="800" dirty="0" smtClean="0">
                <a:cs typeface="Arial" charset="0"/>
              </a:rPr>
              <a:t> – Novara</a:t>
            </a:r>
          </a:p>
        </p:txBody>
      </p:sp>
    </p:spTree>
    <p:extLst>
      <p:ext uri="{BB962C8B-B14F-4D97-AF65-F5344CB8AC3E}">
        <p14:creationId xmlns:p14="http://schemas.microsoft.com/office/powerpoint/2010/main" val="20319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8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2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itolo 53"/>
          <p:cNvSpPr txBox="1">
            <a:spLocks/>
          </p:cNvSpPr>
          <p:nvPr userDrawn="1"/>
        </p:nvSpPr>
        <p:spPr bwMode="auto">
          <a:xfrm>
            <a:off x="8824913" y="366713"/>
            <a:ext cx="5207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455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55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5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5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56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1725" indent="-166688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8925" indent="-166688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6125" indent="-166688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3325" indent="-166688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fld id="{FC826CBF-450A-C349-9CCC-C49F4D30D99E}" type="slidenum">
              <a:rPr lang="it-IT" sz="900" b="1" smtClean="0">
                <a:solidFill>
                  <a:schemeClr val="bg1"/>
                </a:solidFill>
                <a:cs typeface="Arial" charset="0"/>
              </a:rPr>
              <a:pPr algn="r" eaLnBrk="1" hangingPunct="1">
                <a:lnSpc>
                  <a:spcPct val="80000"/>
                </a:lnSpc>
                <a:defRPr/>
              </a:pPr>
              <a:t>‹n.›</a:t>
            </a:fld>
            <a:r>
              <a:rPr lang="it-IT" sz="900" b="1" smtClean="0">
                <a:solidFill>
                  <a:schemeClr val="bg1"/>
                </a:solidFill>
                <a:cs typeface="Arial" charset="0"/>
              </a:rPr>
              <a:t>/11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17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89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61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3325" indent="-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800" dirty="0" smtClean="0">
                <a:cs typeface="Arial" charset="0"/>
              </a:rPr>
              <a:t>© De Agostini Scuola </a:t>
            </a:r>
            <a:r>
              <a:rPr lang="it-IT" sz="800" dirty="0" err="1" smtClean="0">
                <a:cs typeface="Arial" charset="0"/>
              </a:rPr>
              <a:t>SpA</a:t>
            </a:r>
            <a:r>
              <a:rPr lang="it-IT" sz="800" dirty="0" smtClean="0">
                <a:cs typeface="Arial" charset="0"/>
              </a:rPr>
              <a:t> – Novara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lang="it-IT" sz="2700" kern="1200" baseline="30000">
          <a:solidFill>
            <a:srgbClr val="00507F"/>
          </a:solidFill>
          <a:latin typeface="Arial"/>
          <a:ea typeface="ＭＳ Ｐゴシック" charset="0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5pPr>
      <a:lvl6pPr marL="435529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6pPr>
      <a:lvl7pPr marL="871057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7pPr>
      <a:lvl8pPr marL="1306586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8pPr>
      <a:lvl9pPr marL="1742115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just" defTabSz="-366713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just" defTabSz="-366713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just" defTabSz="-366713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598613" indent="-227013" algn="just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5813" indent="-227013" algn="just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99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5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4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4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0242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10243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pic>
        <p:nvPicPr>
          <p:cNvPr id="10244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6140450"/>
            <a:ext cx="428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bject 6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00303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790575" y="3360738"/>
            <a:ext cx="1522413" cy="119538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0248" name="object 23"/>
          <p:cNvSpPr txBox="1">
            <a:spLocks noChangeArrowheads="1"/>
          </p:cNvSpPr>
          <p:nvPr/>
        </p:nvSpPr>
        <p:spPr bwMode="auto">
          <a:xfrm>
            <a:off x="776288" y="1717675"/>
            <a:ext cx="148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 è stato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a lungo il cuore della vita europea e il terreno  principale di incontro</a:t>
            </a:r>
          </a:p>
          <a:p>
            <a:r>
              <a:rPr lang="it-IT" sz="1000">
                <a:latin typeface="Calibri" charset="0"/>
                <a:cs typeface="Calibri" charset="0"/>
              </a:rPr>
              <a:t>e scontro di popoli.</a:t>
            </a:r>
          </a:p>
        </p:txBody>
      </p:sp>
      <p:sp>
        <p:nvSpPr>
          <p:cNvPr id="10249" name="object 28"/>
          <p:cNvSpPr txBox="1">
            <a:spLocks noChangeArrowheads="1"/>
          </p:cNvSpPr>
          <p:nvPr/>
        </p:nvSpPr>
        <p:spPr bwMode="auto">
          <a:xfrm>
            <a:off x="787400" y="464343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Il bacino del Mediterraneo ripreso dal satellite.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59" name="object 8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103B4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28674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32" name="object 3"/>
          <p:cNvSpPr/>
          <p:nvPr/>
        </p:nvSpPr>
        <p:spPr>
          <a:xfrm>
            <a:off x="-147406" y="3986213"/>
            <a:ext cx="10205065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9021763" y="3154363"/>
            <a:ext cx="231775" cy="206375"/>
          </a:xfrm>
          <a:custGeom>
            <a:avLst/>
            <a:gdLst/>
            <a:ahLst/>
            <a:cxnLst/>
            <a:rect l="l" t="t" r="r" b="b"/>
            <a:pathLst>
              <a:path w="243204" h="215900">
                <a:moveTo>
                  <a:pt x="242849" y="0"/>
                </a:moveTo>
                <a:lnTo>
                  <a:pt x="0" y="0"/>
                </a:lnTo>
                <a:lnTo>
                  <a:pt x="104825" y="109245"/>
                </a:lnTo>
                <a:lnTo>
                  <a:pt x="2400" y="215277"/>
                </a:lnTo>
                <a:lnTo>
                  <a:pt x="242849" y="215277"/>
                </a:lnTo>
                <a:lnTo>
                  <a:pt x="242849" y="0"/>
                </a:lnTo>
                <a:close/>
              </a:path>
            </a:pathLst>
          </a:custGeom>
          <a:solidFill>
            <a:srgbClr val="D2D8D9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5B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790575" y="3360738"/>
            <a:ext cx="1522413" cy="960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6" name="object 7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80" name="object 8"/>
          <p:cNvSpPr txBox="1">
            <a:spLocks noChangeArrowheads="1"/>
          </p:cNvSpPr>
          <p:nvPr/>
        </p:nvSpPr>
        <p:spPr bwMode="auto">
          <a:xfrm>
            <a:off x="1395413" y="3181350"/>
            <a:ext cx="296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1939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8681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1398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1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7F9294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83" name="object 11"/>
          <p:cNvSpPr txBox="1">
            <a:spLocks noChangeArrowheads="1"/>
          </p:cNvSpPr>
          <p:nvPr/>
        </p:nvSpPr>
        <p:spPr bwMode="auto">
          <a:xfrm>
            <a:off x="2873375" y="3181350"/>
            <a:ext cx="6397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1945-1989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8684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8637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4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8B9C9E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86" name="object 14"/>
          <p:cNvSpPr txBox="1">
            <a:spLocks noChangeArrowheads="1"/>
          </p:cNvSpPr>
          <p:nvPr/>
        </p:nvSpPr>
        <p:spPr bwMode="auto">
          <a:xfrm>
            <a:off x="4445000" y="3181350"/>
            <a:ext cx="7953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Anni Novanta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47" name="object 16"/>
          <p:cNvSpPr/>
          <p:nvPr/>
        </p:nvSpPr>
        <p:spPr>
          <a:xfrm>
            <a:off x="5688013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84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A3B0B2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89" name="object 17"/>
          <p:cNvSpPr txBox="1">
            <a:spLocks noChangeArrowheads="1"/>
          </p:cNvSpPr>
          <p:nvPr/>
        </p:nvSpPr>
        <p:spPr bwMode="auto">
          <a:xfrm>
            <a:off x="6167438" y="3181350"/>
            <a:ext cx="66198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smtClean="0">
                <a:latin typeface="Calibri" charset="0"/>
                <a:cs typeface="Calibri" charset="0"/>
              </a:rPr>
              <a:t>1992-1999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28690" name="object 18"/>
          <p:cNvSpPr>
            <a:spLocks noChangeArrowheads="1"/>
          </p:cNvSpPr>
          <p:nvPr/>
        </p:nvSpPr>
        <p:spPr bwMode="auto">
          <a:xfrm>
            <a:off x="5866534" y="3411538"/>
            <a:ext cx="1339850" cy="1336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50" name="object 19"/>
          <p:cNvSpPr/>
          <p:nvPr/>
        </p:nvSpPr>
        <p:spPr>
          <a:xfrm>
            <a:off x="7354888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BAC4C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8692" name="object 20"/>
          <p:cNvSpPr txBox="1">
            <a:spLocks noChangeArrowheads="1"/>
          </p:cNvSpPr>
          <p:nvPr/>
        </p:nvSpPr>
        <p:spPr bwMode="auto">
          <a:xfrm>
            <a:off x="7968340" y="3181350"/>
            <a:ext cx="636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smtClean="0">
                <a:latin typeface="Calibri" charset="0"/>
                <a:cs typeface="Calibri" charset="0"/>
              </a:rPr>
              <a:t>2009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28693" name="object 43"/>
          <p:cNvSpPr txBox="1">
            <a:spLocks noChangeArrowheads="1"/>
          </p:cNvSpPr>
          <p:nvPr/>
        </p:nvSpPr>
        <p:spPr bwMode="auto">
          <a:xfrm>
            <a:off x="776288" y="1565275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1939 scoppia 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scatenata  </a:t>
            </a:r>
          </a:p>
          <a:p>
            <a:r>
              <a:rPr lang="it-IT" sz="1000">
                <a:latin typeface="Calibri" charset="0"/>
                <a:cs typeface="Calibri" charset="0"/>
              </a:rPr>
              <a:t>dai regimi nazifascisti  </a:t>
            </a:r>
          </a:p>
          <a:p>
            <a:r>
              <a:rPr lang="it-IT" sz="1000">
                <a:latin typeface="Calibri" charset="0"/>
                <a:cs typeface="Calibri" charset="0"/>
              </a:rPr>
              <a:t>di Germania e Italia.</a:t>
            </a:r>
          </a:p>
        </p:txBody>
      </p:sp>
      <p:sp>
        <p:nvSpPr>
          <p:cNvPr id="28694" name="object 44"/>
          <p:cNvSpPr txBox="1">
            <a:spLocks noChangeArrowheads="1"/>
          </p:cNvSpPr>
          <p:nvPr/>
        </p:nvSpPr>
        <p:spPr bwMode="auto">
          <a:xfrm>
            <a:off x="2352675" y="1565275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1945, terminata 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USA e URSS,  </a:t>
            </a:r>
          </a:p>
          <a:p>
            <a:r>
              <a:rPr lang="it-IT" sz="1000">
                <a:latin typeface="Calibri" charset="0"/>
                <a:cs typeface="Calibri" charset="0"/>
              </a:rPr>
              <a:t>le due potenze vincitrici,  strappano all’Europa</a:t>
            </a:r>
          </a:p>
          <a:p>
            <a:r>
              <a:rPr lang="it-IT" sz="1000">
                <a:latin typeface="Calibri" charset="0"/>
                <a:cs typeface="Calibri" charset="0"/>
              </a:rPr>
              <a:t> la  posizione di predominio.</a:t>
            </a:r>
          </a:p>
        </p:txBody>
      </p:sp>
      <p:sp>
        <p:nvSpPr>
          <p:cNvPr id="28695" name="object 45"/>
          <p:cNvSpPr txBox="1">
            <a:spLocks noChangeArrowheads="1"/>
          </p:cNvSpPr>
          <p:nvPr/>
        </p:nvSpPr>
        <p:spPr bwMode="auto">
          <a:xfrm>
            <a:off x="4011613" y="1565275"/>
            <a:ext cx="1474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La contrapposizione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est-ovest alla base della  “guerra fredda” si conclude all’inizio degli anni Novanta del XX secolo con la caduta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dei regimi comunisti.</a:t>
            </a:r>
          </a:p>
        </p:txBody>
      </p:sp>
      <p:sp>
        <p:nvSpPr>
          <p:cNvPr id="28696" name="object 46"/>
          <p:cNvSpPr txBox="1">
            <a:spLocks noChangeArrowheads="1"/>
          </p:cNvSpPr>
          <p:nvPr/>
        </p:nvSpPr>
        <p:spPr bwMode="auto">
          <a:xfrm>
            <a:off x="776288" y="4386263"/>
            <a:ext cx="151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Sfilata del Partito nazionale  fascista.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8697" name="object 47"/>
          <p:cNvSpPr txBox="1">
            <a:spLocks noChangeArrowheads="1"/>
          </p:cNvSpPr>
          <p:nvPr/>
        </p:nvSpPr>
        <p:spPr bwMode="auto">
          <a:xfrm>
            <a:off x="2352675" y="4826000"/>
            <a:ext cx="150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>
                <a:latin typeface="Calibri" charset="0"/>
                <a:cs typeface="Calibri" charset="0"/>
              </a:rPr>
              <a:t>3 giugno 1961: incontro  </a:t>
            </a:r>
          </a:p>
          <a:p>
            <a:r>
              <a:rPr lang="it-IT" sz="900" i="1" dirty="0">
                <a:latin typeface="Calibri" charset="0"/>
                <a:cs typeface="Calibri" charset="0"/>
              </a:rPr>
              <a:t>tra Kruscev, segretario </a:t>
            </a:r>
            <a:r>
              <a:rPr lang="it-IT" sz="900" i="1" dirty="0" smtClean="0">
                <a:latin typeface="Calibri" charset="0"/>
                <a:cs typeface="Calibri" charset="0"/>
              </a:rPr>
              <a:t/>
            </a:r>
            <a:br>
              <a:rPr lang="it-IT" sz="900" i="1" dirty="0" smtClean="0">
                <a:latin typeface="Calibri" charset="0"/>
                <a:cs typeface="Calibri" charset="0"/>
              </a:rPr>
            </a:br>
            <a:r>
              <a:rPr lang="it-IT" sz="900" i="1" dirty="0" smtClean="0">
                <a:latin typeface="Calibri" charset="0"/>
                <a:cs typeface="Calibri" charset="0"/>
              </a:rPr>
              <a:t>Del</a:t>
            </a:r>
            <a:r>
              <a:rPr lang="it-IT" sz="900" dirty="0" smtClean="0">
                <a:latin typeface="Calibri" charset="0"/>
                <a:cs typeface="Calibri" charset="0"/>
              </a:rPr>
              <a:t> </a:t>
            </a:r>
            <a:r>
              <a:rPr lang="it-IT" sz="900" i="1" dirty="0">
                <a:latin typeface="Calibri" charset="0"/>
                <a:cs typeface="Calibri" charset="0"/>
              </a:rPr>
              <a:t>Partito Comunista sovietico,  e John Kennedy, presidente  degli Stati Uniti.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28698" name="object 48"/>
          <p:cNvSpPr txBox="1">
            <a:spLocks noChangeArrowheads="1"/>
          </p:cNvSpPr>
          <p:nvPr/>
        </p:nvSpPr>
        <p:spPr bwMode="auto">
          <a:xfrm>
            <a:off x="4013200" y="5278438"/>
            <a:ext cx="1338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>
                <a:latin typeface="Calibri" charset="0"/>
                <a:cs typeface="Calibri" charset="0"/>
              </a:rPr>
              <a:t>9 novembre 1989:</a:t>
            </a:r>
            <a:endParaRPr lang="it-IT" sz="900" dirty="0">
              <a:latin typeface="Calibri" charset="0"/>
              <a:cs typeface="Calibri" charset="0"/>
            </a:endParaRPr>
          </a:p>
          <a:p>
            <a:r>
              <a:rPr lang="it-IT" sz="900" i="1" dirty="0">
                <a:latin typeface="Calibri" charset="0"/>
                <a:cs typeface="Calibri" charset="0"/>
              </a:rPr>
              <a:t>cade il Muro di Berlino, </a:t>
            </a:r>
            <a:r>
              <a:rPr lang="it-IT" sz="900" i="1" dirty="0" smtClean="0">
                <a:latin typeface="Calibri" charset="0"/>
                <a:cs typeface="Calibri" charset="0"/>
              </a:rPr>
              <a:t>simbolo </a:t>
            </a:r>
            <a:r>
              <a:rPr lang="it-IT" sz="900" i="1" dirty="0">
                <a:latin typeface="Calibri" charset="0"/>
                <a:cs typeface="Calibri" charset="0"/>
              </a:rPr>
              <a:t>della divisione  dell’Europa e del mondo  intero in due blocchi  contrapposti.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28700" name="object 50"/>
          <p:cNvSpPr txBox="1">
            <a:spLocks noChangeArrowheads="1"/>
          </p:cNvSpPr>
          <p:nvPr/>
        </p:nvSpPr>
        <p:spPr bwMode="auto">
          <a:xfrm>
            <a:off x="5675313" y="1565275"/>
            <a:ext cx="15732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Con la fine </a:t>
            </a:r>
            <a:r>
              <a:rPr lang="it-IT" sz="1000">
                <a:latin typeface="Calibri" charset="0"/>
                <a:cs typeface="Calibri" charset="0"/>
              </a:rPr>
              <a:t>della </a:t>
            </a:r>
            <a:r>
              <a:rPr lang="it-IT" sz="1000" smtClean="0">
                <a:latin typeface="Calibri" charset="0"/>
                <a:cs typeface="Calibri" charset="0"/>
              </a:rPr>
              <a:t>“</a:t>
            </a:r>
            <a:r>
              <a:rPr lang="it-IT" sz="1000" dirty="0">
                <a:latin typeface="Calibri" charset="0"/>
                <a:cs typeface="Calibri" charset="0"/>
              </a:rPr>
              <a:t>guerra fredda” </a:t>
            </a:r>
            <a:r>
              <a:rPr lang="it-IT" sz="1000" dirty="0" smtClean="0">
                <a:latin typeface="Calibri" charset="0"/>
                <a:cs typeface="Calibri" charset="0"/>
              </a:rPr>
              <a:t>e la nascita dell’Unione Europea (Trattato di Maastricht, 1992), l’Europa occupa di nuovo il centro della scena politica ed economica internazionale. </a:t>
            </a:r>
          </a:p>
          <a:p>
            <a:r>
              <a:rPr lang="it-IT" sz="1000" dirty="0" smtClean="0">
                <a:latin typeface="Calibri" charset="0"/>
                <a:cs typeface="Calibri" charset="0"/>
              </a:rPr>
              <a:t>L’unificazione si realizza anche attraverso l’adozione fin dal 1999 dell’euro.</a:t>
            </a:r>
            <a:endParaRPr lang="it-IT" sz="1000" dirty="0">
              <a:latin typeface="Calibri" charset="0"/>
              <a:cs typeface="Calibri" charset="0"/>
            </a:endParaRPr>
          </a:p>
        </p:txBody>
      </p:sp>
      <p:sp>
        <p:nvSpPr>
          <p:cNvPr id="28701" name="object 51"/>
          <p:cNvSpPr txBox="1">
            <a:spLocks noChangeArrowheads="1"/>
          </p:cNvSpPr>
          <p:nvPr/>
        </p:nvSpPr>
        <p:spPr bwMode="auto">
          <a:xfrm>
            <a:off x="7358063" y="1565275"/>
            <a:ext cx="15938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/>
                <a:cs typeface="Calibri"/>
              </a:rPr>
              <a:t>L’economia mondiale è colpita da una grave crisi finanziaria. </a:t>
            </a:r>
          </a:p>
          <a:p>
            <a:r>
              <a:rPr lang="it-IT" sz="1000" dirty="0" smtClean="0">
                <a:latin typeface="Calibri" charset="0"/>
                <a:cs typeface="Calibri" charset="0"/>
              </a:rPr>
              <a:t>A risentirne in Europa sono soprattutto Italia, Spagna, Portogallo, Irlanda e Grecia. Quest’ultima, a causa del forte indebitamento, rischia la bancarotta e l’uscita dall’euro;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p</a:t>
            </a:r>
            <a:r>
              <a:rPr lang="it-IT" sz="1000" dirty="0" smtClean="0">
                <a:latin typeface="Calibri" charset="0"/>
                <a:cs typeface="Calibri" charset="0"/>
              </a:rPr>
              <a:t>er evitarlo, vengono adottate politiche di austerity.</a:t>
            </a:r>
            <a:endParaRPr lang="it-IT" sz="1000" dirty="0">
              <a:latin typeface="Calibri" charset="0"/>
              <a:cs typeface="Calibri" charset="0"/>
            </a:endParaRPr>
          </a:p>
        </p:txBody>
      </p:sp>
      <p:sp>
        <p:nvSpPr>
          <p:cNvPr id="28702" name="object 55"/>
          <p:cNvSpPr txBox="1">
            <a:spLocks noChangeArrowheads="1"/>
          </p:cNvSpPr>
          <p:nvPr/>
        </p:nvSpPr>
        <p:spPr bwMode="auto">
          <a:xfrm>
            <a:off x="5930276" y="4847770"/>
            <a:ext cx="12388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 smtClean="0">
                <a:latin typeface="Calibri" charset="0"/>
                <a:cs typeface="Calibri" charset="0"/>
              </a:rPr>
              <a:t>L’euro </a:t>
            </a:r>
            <a:r>
              <a:rPr lang="it-IT" sz="900" i="1" dirty="0">
                <a:latin typeface="Calibri" charset="0"/>
                <a:cs typeface="Calibri" charset="0"/>
              </a:rPr>
              <a:t>è la moneta unica utilizzata da 19 degli </a:t>
            </a:r>
            <a:r>
              <a:rPr lang="it-IT" sz="900" i="1" dirty="0" smtClean="0">
                <a:latin typeface="Calibri" charset="0"/>
                <a:cs typeface="Calibri" charset="0"/>
              </a:rPr>
              <a:t>Stati</a:t>
            </a:r>
            <a:br>
              <a:rPr lang="it-IT" sz="900" i="1" dirty="0" smtClean="0">
                <a:latin typeface="Calibri" charset="0"/>
                <a:cs typeface="Calibri" charset="0"/>
              </a:rPr>
            </a:br>
            <a:r>
              <a:rPr lang="it-IT" sz="900" i="1" dirty="0" smtClean="0">
                <a:latin typeface="Calibri" charset="0"/>
                <a:cs typeface="Calibri" charset="0"/>
              </a:rPr>
              <a:t>membri </a:t>
            </a:r>
            <a:r>
              <a:rPr lang="it-IT" sz="900" i="1" dirty="0">
                <a:latin typeface="Calibri" charset="0"/>
                <a:cs typeface="Calibri" charset="0"/>
              </a:rPr>
              <a:t>dell’UE.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35" name="object 40"/>
          <p:cNvSpPr>
            <a:spLocks noChangeArrowheads="1"/>
          </p:cNvSpPr>
          <p:nvPr/>
        </p:nvSpPr>
        <p:spPr bwMode="auto">
          <a:xfrm>
            <a:off x="7358063" y="3367143"/>
            <a:ext cx="1916112" cy="141327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7" name="object 37"/>
          <p:cNvSpPr txBox="1">
            <a:spLocks noChangeArrowheads="1"/>
          </p:cNvSpPr>
          <p:nvPr/>
        </p:nvSpPr>
        <p:spPr bwMode="auto">
          <a:xfrm>
            <a:off x="7408862" y="4854975"/>
            <a:ext cx="1865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>
                <a:latin typeface="Calibri" charset="0"/>
                <a:cs typeface="Calibri" charset="0"/>
              </a:rPr>
              <a:t>Una manifestazione ad Atene per protestare contro i danni  sociali causati dalle politiche di austerità imposte </a:t>
            </a:r>
            <a:r>
              <a:rPr lang="it-IT" sz="900" i="1" dirty="0" smtClean="0">
                <a:latin typeface="Calibri" charset="0"/>
                <a:cs typeface="Calibri" charset="0"/>
              </a:rPr>
              <a:t>dagli</a:t>
            </a:r>
            <a:br>
              <a:rPr lang="it-IT" sz="900" i="1" dirty="0" smtClean="0">
                <a:latin typeface="Calibri" charset="0"/>
                <a:cs typeface="Calibri" charset="0"/>
              </a:rPr>
            </a:br>
            <a:r>
              <a:rPr lang="it-IT" sz="900" i="1" dirty="0" smtClean="0">
                <a:latin typeface="Calibri" charset="0"/>
                <a:cs typeface="Calibri" charset="0"/>
              </a:rPr>
              <a:t>organismi </a:t>
            </a:r>
            <a:r>
              <a:rPr lang="it-IT" sz="900" i="1" dirty="0">
                <a:latin typeface="Calibri" charset="0"/>
                <a:cs typeface="Calibri" charset="0"/>
              </a:rPr>
              <a:t>finanziari mondiali e dall’UE.</a:t>
            </a:r>
            <a:endParaRPr lang="it-IT" sz="9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30722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4" name="object 28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5" name="object 29"/>
          <p:cNvSpPr/>
          <p:nvPr/>
        </p:nvSpPr>
        <p:spPr>
          <a:xfrm>
            <a:off x="9328074" y="3141663"/>
            <a:ext cx="231775" cy="204787"/>
          </a:xfrm>
          <a:custGeom>
            <a:avLst/>
            <a:gdLst/>
            <a:ahLst/>
            <a:cxnLst/>
            <a:rect l="l" t="t" r="r" b="b"/>
            <a:pathLst>
              <a:path w="243204" h="215900">
                <a:moveTo>
                  <a:pt x="242836" y="0"/>
                </a:moveTo>
                <a:lnTo>
                  <a:pt x="0" y="0"/>
                </a:lnTo>
                <a:lnTo>
                  <a:pt x="104813" y="109258"/>
                </a:lnTo>
                <a:lnTo>
                  <a:pt x="2400" y="215290"/>
                </a:lnTo>
                <a:lnTo>
                  <a:pt x="242836" y="215290"/>
                </a:lnTo>
                <a:lnTo>
                  <a:pt x="242836" y="0"/>
                </a:lnTo>
                <a:close/>
              </a:path>
            </a:pathLst>
          </a:custGeom>
          <a:solidFill>
            <a:srgbClr val="D2D8D9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6" name="object 30"/>
          <p:cNvSpPr/>
          <p:nvPr/>
        </p:nvSpPr>
        <p:spPr>
          <a:xfrm>
            <a:off x="639345" y="3132138"/>
            <a:ext cx="3384000" cy="214312"/>
          </a:xfrm>
          <a:custGeom>
            <a:avLst/>
            <a:gdLst/>
            <a:ahLst/>
            <a:cxnLst/>
            <a:rect l="l" t="t" r="r" b="b"/>
            <a:pathLst>
              <a:path w="3589654" h="226060">
                <a:moveTo>
                  <a:pt x="107848" y="0"/>
                </a:moveTo>
                <a:lnTo>
                  <a:pt x="0" y="0"/>
                </a:lnTo>
                <a:lnTo>
                  <a:pt x="0" y="225907"/>
                </a:lnTo>
                <a:lnTo>
                  <a:pt x="3490722" y="225907"/>
                </a:lnTo>
                <a:lnTo>
                  <a:pt x="3589642" y="118973"/>
                </a:lnTo>
                <a:lnTo>
                  <a:pt x="3488397" y="10617"/>
                </a:lnTo>
                <a:lnTo>
                  <a:pt x="1782457" y="10617"/>
                </a:lnTo>
                <a:lnTo>
                  <a:pt x="107848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8" name="object 32"/>
          <p:cNvSpPr/>
          <p:nvPr/>
        </p:nvSpPr>
        <p:spPr>
          <a:xfrm>
            <a:off x="7316612" y="3141663"/>
            <a:ext cx="2063926" cy="204787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BAC4C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0728" name="object 33"/>
          <p:cNvSpPr txBox="1">
            <a:spLocks noChangeArrowheads="1"/>
          </p:cNvSpPr>
          <p:nvPr/>
        </p:nvSpPr>
        <p:spPr bwMode="auto">
          <a:xfrm>
            <a:off x="8303210" y="3168650"/>
            <a:ext cx="49688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smtClean="0">
                <a:latin typeface="Calibri" charset="0"/>
                <a:cs typeface="Calibri" charset="0"/>
              </a:rPr>
              <a:t>UE 27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30729" name="object 34"/>
          <p:cNvSpPr txBox="1">
            <a:spLocks noChangeArrowheads="1"/>
          </p:cNvSpPr>
          <p:nvPr/>
        </p:nvSpPr>
        <p:spPr bwMode="auto">
          <a:xfrm>
            <a:off x="1882775" y="3168650"/>
            <a:ext cx="9080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smtClean="0">
                <a:latin typeface="Calibri" charset="0"/>
                <a:cs typeface="Calibri" charset="0"/>
              </a:rPr>
              <a:t>Immigrazione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30731" name="object 36"/>
          <p:cNvSpPr txBox="1">
            <a:spLocks noChangeArrowheads="1"/>
          </p:cNvSpPr>
          <p:nvPr/>
        </p:nvSpPr>
        <p:spPr bwMode="auto">
          <a:xfrm>
            <a:off x="635000" y="1727200"/>
            <a:ext cx="3021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Le guerre nel Medio Oriente </a:t>
            </a:r>
            <a:r>
              <a:rPr lang="it-IT" sz="1000" dirty="0" smtClean="0">
                <a:latin typeface="Calibri" charset="0"/>
                <a:cs typeface="Calibri" charset="0"/>
              </a:rPr>
              <a:t>(Siria, Iraq, Afghanistan)</a:t>
            </a:r>
            <a:endParaRPr lang="it-IT" sz="1000" dirty="0">
              <a:latin typeface="Calibri" charset="0"/>
              <a:cs typeface="Calibri" charset="0"/>
            </a:endParaRPr>
          </a:p>
          <a:p>
            <a:r>
              <a:rPr lang="it-IT" sz="1000" dirty="0">
                <a:latin typeface="Calibri" charset="0"/>
                <a:cs typeface="Calibri" charset="0"/>
              </a:rPr>
              <a:t>e la povertà in altre regioni del </a:t>
            </a:r>
            <a:r>
              <a:rPr lang="it-IT" sz="1000" dirty="0" smtClean="0">
                <a:latin typeface="Calibri" charset="0"/>
                <a:cs typeface="Calibri" charset="0"/>
              </a:rPr>
              <a:t>mondo (Somalia, Nigeria) </a:t>
            </a:r>
            <a:r>
              <a:rPr lang="it-IT" sz="1000" dirty="0">
                <a:latin typeface="Calibri" charset="0"/>
                <a:cs typeface="Calibri" charset="0"/>
              </a:rPr>
              <a:t>provocano grandi migrazioni verso </a:t>
            </a:r>
            <a:r>
              <a:rPr lang="it-IT" sz="1000" dirty="0" smtClean="0">
                <a:latin typeface="Calibri" charset="0"/>
                <a:cs typeface="Calibri" charset="0"/>
              </a:rPr>
              <a:t>l’Europa. Impreparati</a:t>
            </a:r>
            <a:endParaRPr lang="it-IT" sz="1000" dirty="0">
              <a:latin typeface="Calibri" charset="0"/>
              <a:cs typeface="Calibri" charset="0"/>
            </a:endParaRPr>
          </a:p>
          <a:p>
            <a:r>
              <a:rPr lang="it-IT" sz="1000" dirty="0">
                <a:latin typeface="Calibri" charset="0"/>
                <a:cs typeface="Calibri" charset="0"/>
              </a:rPr>
              <a:t>ad affrontare questo </a:t>
            </a:r>
            <a:r>
              <a:rPr lang="it-IT" sz="1000" dirty="0" smtClean="0">
                <a:latin typeface="Calibri" charset="0"/>
                <a:cs typeface="Calibri" charset="0"/>
              </a:rPr>
              <a:t>fenomeno, molti </a:t>
            </a:r>
            <a:r>
              <a:rPr lang="it-IT" sz="1000" dirty="0">
                <a:latin typeface="Calibri" charset="0"/>
                <a:cs typeface="Calibri" charset="0"/>
              </a:rPr>
              <a:t>europei chiedono </a:t>
            </a:r>
            <a:r>
              <a:rPr lang="it-IT" sz="1000" dirty="0" smtClean="0">
                <a:latin typeface="Calibri" charset="0"/>
                <a:cs typeface="Calibri" charset="0"/>
              </a:rPr>
              <a:t/>
            </a:r>
            <a:br>
              <a:rPr lang="it-IT" sz="1000" dirty="0" smtClean="0">
                <a:latin typeface="Calibri" charset="0"/>
                <a:cs typeface="Calibri" charset="0"/>
              </a:rPr>
            </a:br>
            <a:r>
              <a:rPr lang="it-IT" sz="1000" dirty="0" smtClean="0">
                <a:latin typeface="Calibri" charset="0"/>
                <a:cs typeface="Calibri" charset="0"/>
              </a:rPr>
              <a:t>la </a:t>
            </a:r>
            <a:r>
              <a:rPr lang="it-IT" sz="1000" dirty="0">
                <a:latin typeface="Calibri" charset="0"/>
                <a:cs typeface="Calibri" charset="0"/>
              </a:rPr>
              <a:t>chiusura dei confini</a:t>
            </a:r>
            <a:r>
              <a:rPr lang="it-IT" sz="1000" dirty="0" smtClean="0">
                <a:latin typeface="Calibri" charset="0"/>
                <a:cs typeface="Calibri" charset="0"/>
              </a:rPr>
              <a:t>, </a:t>
            </a:r>
            <a:r>
              <a:rPr lang="it-IT" sz="1000" dirty="0">
                <a:latin typeface="Calibri" charset="0"/>
                <a:cs typeface="Calibri" charset="0"/>
              </a:rPr>
              <a:t>mettendo in discussione uno dei principi  fondamentali </a:t>
            </a:r>
            <a:r>
              <a:rPr lang="it-IT" sz="1000" dirty="0" smtClean="0">
                <a:latin typeface="Calibri" charset="0"/>
                <a:cs typeface="Calibri" charset="0"/>
              </a:rPr>
              <a:t>dell’UE: </a:t>
            </a:r>
            <a:r>
              <a:rPr lang="it-IT" sz="1000" dirty="0">
                <a:latin typeface="Calibri" charset="0"/>
                <a:cs typeface="Calibri" charset="0"/>
              </a:rPr>
              <a:t>la libera circolazione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delle persone.</a:t>
            </a:r>
          </a:p>
        </p:txBody>
      </p:sp>
      <p:sp>
        <p:nvSpPr>
          <p:cNvPr id="30733" name="object 38"/>
          <p:cNvSpPr txBox="1">
            <a:spLocks noChangeArrowheads="1"/>
          </p:cNvSpPr>
          <p:nvPr/>
        </p:nvSpPr>
        <p:spPr bwMode="auto">
          <a:xfrm>
            <a:off x="7392988" y="1727200"/>
            <a:ext cx="182267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 smtClean="0">
                <a:latin typeface="Calibri"/>
                <a:cs typeface="Calibri"/>
              </a:rPr>
              <a:t>L’uscita del Regno Unito dall’UE </a:t>
            </a:r>
            <a:br>
              <a:rPr lang="it-IT" sz="1000" dirty="0" smtClean="0">
                <a:latin typeface="Calibri"/>
                <a:cs typeface="Calibri"/>
              </a:rPr>
            </a:br>
            <a:r>
              <a:rPr lang="it-IT" sz="1000" dirty="0" smtClean="0">
                <a:latin typeface="Calibri"/>
                <a:cs typeface="Calibri"/>
              </a:rPr>
              <a:t>è </a:t>
            </a:r>
            <a:r>
              <a:rPr lang="it-IT" sz="1000" dirty="0">
                <a:latin typeface="Calibri"/>
                <a:cs typeface="Calibri"/>
              </a:rPr>
              <a:t>avvenuta </a:t>
            </a:r>
            <a:r>
              <a:rPr lang="it-IT" sz="1000" dirty="0" smtClean="0">
                <a:latin typeface="Calibri"/>
                <a:cs typeface="Calibri"/>
              </a:rPr>
              <a:t>solo il </a:t>
            </a:r>
            <a:r>
              <a:rPr lang="it-IT" sz="1000" dirty="0">
                <a:latin typeface="Calibri"/>
                <a:cs typeface="Calibri"/>
              </a:rPr>
              <a:t>1° febbraio 2020. La ratifica dell’Accordo di </a:t>
            </a:r>
            <a:r>
              <a:rPr lang="it-IT" sz="1000" dirty="0" smtClean="0">
                <a:latin typeface="Calibri"/>
                <a:cs typeface="Calibri"/>
              </a:rPr>
              <a:t>Recesso</a:t>
            </a:r>
            <a:r>
              <a:rPr lang="it-IT" sz="1000" dirty="0">
                <a:latin typeface="Calibri"/>
                <a:cs typeface="Calibri"/>
              </a:rPr>
              <a:t> </a:t>
            </a:r>
            <a:r>
              <a:rPr lang="it-IT" sz="1000" dirty="0" smtClean="0">
                <a:latin typeface="Calibri"/>
                <a:cs typeface="Calibri"/>
              </a:rPr>
              <a:t>ha </a:t>
            </a:r>
            <a:r>
              <a:rPr lang="it-IT" sz="1000" dirty="0">
                <a:latin typeface="Calibri"/>
                <a:cs typeface="Calibri"/>
              </a:rPr>
              <a:t>regolamentato le modalità di uscita </a:t>
            </a:r>
            <a:r>
              <a:rPr lang="it-IT" sz="1000" dirty="0" smtClean="0">
                <a:latin typeface="Calibri"/>
                <a:cs typeface="Calibri"/>
              </a:rPr>
              <a:t>su temi fondamentali come </a:t>
            </a:r>
            <a:br>
              <a:rPr lang="it-IT" sz="1000" dirty="0" smtClean="0">
                <a:latin typeface="Calibri"/>
                <a:cs typeface="Calibri"/>
              </a:rPr>
            </a:br>
            <a:r>
              <a:rPr lang="it-IT" sz="1000" dirty="0" smtClean="0">
                <a:latin typeface="Calibri"/>
                <a:cs typeface="Calibri"/>
              </a:rPr>
              <a:t>i </a:t>
            </a:r>
            <a:r>
              <a:rPr lang="it-IT" sz="1000" dirty="0">
                <a:latin typeface="Calibri"/>
                <a:cs typeface="Calibri"/>
              </a:rPr>
              <a:t>diritti dei cittadini </a:t>
            </a:r>
            <a:r>
              <a:rPr lang="it-IT" sz="1000" dirty="0" smtClean="0">
                <a:latin typeface="Calibri"/>
                <a:cs typeface="Calibri"/>
              </a:rPr>
              <a:t>e gli </a:t>
            </a:r>
            <a:r>
              <a:rPr lang="it-IT" sz="1000" dirty="0">
                <a:latin typeface="Calibri"/>
                <a:cs typeface="Calibri"/>
              </a:rPr>
              <a:t>obblighi finanziari di entrambe le parti</a:t>
            </a:r>
            <a:r>
              <a:rPr lang="it-IT" sz="1000" dirty="0" smtClean="0">
                <a:latin typeface="Calibri"/>
                <a:cs typeface="Calibri"/>
              </a:rPr>
              <a:t>. L’UE passa da </a:t>
            </a:r>
            <a:r>
              <a:rPr lang="it-IT" sz="1000" smtClean="0">
                <a:latin typeface="Calibri"/>
                <a:cs typeface="Calibri"/>
              </a:rPr>
              <a:t>28 membri </a:t>
            </a:r>
            <a:r>
              <a:rPr lang="it-IT" sz="1000" dirty="0" smtClean="0">
                <a:latin typeface="Calibri"/>
                <a:cs typeface="Calibri"/>
              </a:rPr>
              <a:t>a 27.</a:t>
            </a:r>
            <a:endParaRPr lang="it-IT" sz="1000" dirty="0">
              <a:latin typeface="Calibri"/>
              <a:cs typeface="Calibri"/>
            </a:endParaRPr>
          </a:p>
        </p:txBody>
      </p:sp>
      <p:sp>
        <p:nvSpPr>
          <p:cNvPr id="30735" name="object 41"/>
          <p:cNvSpPr>
            <a:spLocks noChangeArrowheads="1"/>
          </p:cNvSpPr>
          <p:nvPr/>
        </p:nvSpPr>
        <p:spPr bwMode="auto">
          <a:xfrm>
            <a:off x="636522" y="3337878"/>
            <a:ext cx="3298160" cy="226377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0736" name="object 42"/>
          <p:cNvSpPr txBox="1">
            <a:spLocks noChangeArrowheads="1"/>
          </p:cNvSpPr>
          <p:nvPr/>
        </p:nvSpPr>
        <p:spPr bwMode="auto">
          <a:xfrm>
            <a:off x="4130840" y="1727200"/>
            <a:ext cx="26384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/>
                <a:cs typeface="Calibri"/>
              </a:rPr>
              <a:t>Nel 2016, il </a:t>
            </a:r>
            <a:r>
              <a:rPr lang="it-IT" sz="1000" dirty="0" smtClean="0">
                <a:latin typeface="Calibri"/>
                <a:cs typeface="Calibri"/>
              </a:rPr>
              <a:t>52% degli elettori britannici ha votato per </a:t>
            </a:r>
            <a:r>
              <a:rPr lang="it-IT" sz="1000" dirty="0">
                <a:latin typeface="Calibri"/>
                <a:cs typeface="Calibri"/>
              </a:rPr>
              <a:t>l’uscita del </a:t>
            </a:r>
            <a:r>
              <a:rPr lang="it-IT" sz="1000" dirty="0" smtClean="0">
                <a:latin typeface="Calibri"/>
                <a:cs typeface="Calibri"/>
              </a:rPr>
              <a:t>Regno Unito </a:t>
            </a:r>
            <a:r>
              <a:rPr lang="it-IT" sz="1000" dirty="0">
                <a:latin typeface="Calibri"/>
                <a:cs typeface="Calibri"/>
              </a:rPr>
              <a:t>dall’Unione </a:t>
            </a:r>
            <a:r>
              <a:rPr lang="it-IT" sz="1000" dirty="0" smtClean="0">
                <a:latin typeface="Calibri"/>
                <a:cs typeface="Calibri"/>
              </a:rPr>
              <a:t>Europea (</a:t>
            </a:r>
            <a:r>
              <a:rPr lang="it-IT" sz="1000" dirty="0" err="1" smtClean="0">
                <a:latin typeface="Calibri"/>
                <a:cs typeface="Calibri"/>
              </a:rPr>
              <a:t>Brexit</a:t>
            </a:r>
            <a:r>
              <a:rPr lang="it-IT" sz="1000" dirty="0" smtClean="0">
                <a:latin typeface="Calibri"/>
                <a:cs typeface="Calibri"/>
              </a:rPr>
              <a:t>): </a:t>
            </a:r>
            <a:r>
              <a:rPr lang="it-IT" sz="1000" dirty="0">
                <a:latin typeface="Calibri"/>
                <a:cs typeface="Calibri"/>
              </a:rPr>
              <a:t>un processo molto complicato</a:t>
            </a:r>
            <a:r>
              <a:rPr lang="it-IT" sz="1000" dirty="0" smtClean="0">
                <a:latin typeface="Calibri"/>
                <a:cs typeface="Calibri"/>
              </a:rPr>
              <a:t>, </a:t>
            </a:r>
            <a:r>
              <a:rPr lang="it-IT" sz="1000" dirty="0">
                <a:latin typeface="Calibri"/>
                <a:cs typeface="Calibri"/>
              </a:rPr>
              <a:t>per le sue forti ripercussioni </a:t>
            </a:r>
            <a:r>
              <a:rPr lang="it-IT" sz="1000" dirty="0" smtClean="0">
                <a:latin typeface="Calibri"/>
                <a:cs typeface="Calibri"/>
              </a:rPr>
              <a:t>economiche (accesso al mercato unico europeo, questione del</a:t>
            </a:r>
            <a:r>
              <a:rPr lang="it-IT" sz="1000" dirty="0">
                <a:latin typeface="Calibri"/>
                <a:cs typeface="Calibri"/>
              </a:rPr>
              <a:t> confine doganale tra Irlanda, Paese UE, e Irlanda del </a:t>
            </a:r>
            <a:r>
              <a:rPr lang="it-IT" sz="1000" dirty="0" smtClean="0">
                <a:latin typeface="Calibri"/>
                <a:cs typeface="Calibri"/>
              </a:rPr>
              <a:t>Nord</a:t>
            </a:r>
            <a:r>
              <a:rPr lang="it-IT" sz="1000" dirty="0">
                <a:latin typeface="Calibri"/>
                <a:cs typeface="Calibri"/>
              </a:rPr>
              <a:t>)</a:t>
            </a:r>
            <a:r>
              <a:rPr lang="it-IT" sz="1000" dirty="0" smtClean="0">
                <a:latin typeface="Calibri"/>
                <a:cs typeface="Calibri"/>
              </a:rPr>
              <a:t>, sociali (libera </a:t>
            </a:r>
            <a:r>
              <a:rPr lang="it-IT" sz="1000" dirty="0">
                <a:latin typeface="Calibri"/>
                <a:cs typeface="Calibri"/>
              </a:rPr>
              <a:t>circolazione delle </a:t>
            </a:r>
            <a:r>
              <a:rPr lang="it-IT" sz="1000" dirty="0" smtClean="0">
                <a:latin typeface="Calibri"/>
                <a:cs typeface="Calibri"/>
              </a:rPr>
              <a:t>persone) e giuridiche (norme </a:t>
            </a:r>
            <a:r>
              <a:rPr lang="it-IT" sz="1000" dirty="0">
                <a:latin typeface="Calibri"/>
                <a:cs typeface="Calibri"/>
              </a:rPr>
              <a:t>di conformità dei </a:t>
            </a:r>
            <a:r>
              <a:rPr lang="it-IT" sz="1000" dirty="0" smtClean="0">
                <a:latin typeface="Calibri"/>
                <a:cs typeface="Calibri"/>
              </a:rPr>
              <a:t>prodotti).</a:t>
            </a:r>
            <a:endParaRPr lang="it-IT" sz="1000" dirty="0">
              <a:latin typeface="Calibri"/>
              <a:cs typeface="Calibri"/>
            </a:endParaRPr>
          </a:p>
        </p:txBody>
      </p:sp>
      <p:sp>
        <p:nvSpPr>
          <p:cNvPr id="30737" name="object 43"/>
          <p:cNvSpPr txBox="1">
            <a:spLocks noChangeArrowheads="1"/>
          </p:cNvSpPr>
          <p:nvPr/>
        </p:nvSpPr>
        <p:spPr bwMode="auto">
          <a:xfrm>
            <a:off x="700481" y="5714546"/>
            <a:ext cx="2974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>
                <a:latin typeface="Calibri" charset="0"/>
                <a:cs typeface="Calibri" charset="0"/>
              </a:rPr>
              <a:t>Gruppi di migranti cercano di attraversare il confine</a:t>
            </a:r>
            <a:endParaRPr lang="it-IT" sz="900" dirty="0">
              <a:latin typeface="Calibri" charset="0"/>
              <a:cs typeface="Calibri" charset="0"/>
            </a:endParaRPr>
          </a:p>
          <a:p>
            <a:r>
              <a:rPr lang="it-IT" sz="900" i="1" dirty="0">
                <a:latin typeface="Calibri" charset="0"/>
                <a:cs typeface="Calibri" charset="0"/>
              </a:rPr>
              <a:t>tra Serbia e Ungheria: questo Paese è uno dei più contrari  </a:t>
            </a:r>
          </a:p>
          <a:p>
            <a:r>
              <a:rPr lang="it-IT" sz="900" i="1" dirty="0">
                <a:latin typeface="Calibri" charset="0"/>
                <a:cs typeface="Calibri" charset="0"/>
              </a:rPr>
              <a:t>alla politica di accoglienza di profughi e migranti.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30738" name="object 44"/>
          <p:cNvSpPr>
            <a:spLocks noChangeArrowheads="1"/>
          </p:cNvSpPr>
          <p:nvPr/>
        </p:nvSpPr>
        <p:spPr bwMode="auto">
          <a:xfrm>
            <a:off x="7316612" y="3337879"/>
            <a:ext cx="2244901" cy="226441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pic>
        <p:nvPicPr>
          <p:cNvPr id="2" name="Immagine 1" descr="shutterstock_122705382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514" y="3335515"/>
            <a:ext cx="3097914" cy="2770010"/>
          </a:xfrm>
          <a:prstGeom prst="rect">
            <a:avLst/>
          </a:prstGeom>
        </p:spPr>
      </p:pic>
      <p:sp>
        <p:nvSpPr>
          <p:cNvPr id="7" name="object 31"/>
          <p:cNvSpPr/>
          <p:nvPr/>
        </p:nvSpPr>
        <p:spPr>
          <a:xfrm>
            <a:off x="4091514" y="3141663"/>
            <a:ext cx="3203999" cy="204787"/>
          </a:xfrm>
          <a:custGeom>
            <a:avLst/>
            <a:gdLst/>
            <a:ahLst/>
            <a:cxnLst/>
            <a:rect l="l" t="t" r="r" b="b"/>
            <a:pathLst>
              <a:path w="3554729" h="215900">
                <a:moveTo>
                  <a:pt x="3431730" y="0"/>
                </a:moveTo>
                <a:lnTo>
                  <a:pt x="5130" y="0"/>
                </a:lnTo>
                <a:lnTo>
                  <a:pt x="125552" y="106286"/>
                </a:lnTo>
                <a:lnTo>
                  <a:pt x="0" y="215595"/>
                </a:lnTo>
                <a:lnTo>
                  <a:pt x="3434029" y="215290"/>
                </a:lnTo>
                <a:lnTo>
                  <a:pt x="3554209" y="108369"/>
                </a:lnTo>
                <a:lnTo>
                  <a:pt x="3431730" y="0"/>
                </a:lnTo>
                <a:close/>
              </a:path>
            </a:pathLst>
          </a:custGeom>
          <a:solidFill>
            <a:srgbClr val="8B9C9E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0730" name="object 35"/>
          <p:cNvSpPr txBox="1">
            <a:spLocks noChangeArrowheads="1"/>
          </p:cNvSpPr>
          <p:nvPr/>
        </p:nvSpPr>
        <p:spPr bwMode="auto">
          <a:xfrm>
            <a:off x="5375775" y="3168650"/>
            <a:ext cx="8096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err="1" smtClean="0">
                <a:latin typeface="Calibri" charset="0"/>
                <a:cs typeface="Calibri" charset="0"/>
              </a:rPr>
              <a:t>Brexit</a:t>
            </a:r>
            <a:endParaRPr lang="it-IT" sz="9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12290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75" name="object 4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76" name="object 6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00303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2293" name="object 7"/>
          <p:cNvSpPr>
            <a:spLocks noChangeArrowheads="1"/>
          </p:cNvSpPr>
          <p:nvPr/>
        </p:nvSpPr>
        <p:spPr bwMode="auto">
          <a:xfrm>
            <a:off x="790575" y="3360738"/>
            <a:ext cx="1522413" cy="11953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78" name="object 8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103B4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2295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211613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80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22474C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2297" name="object 11"/>
          <p:cNvSpPr txBox="1">
            <a:spLocks noChangeArrowheads="1"/>
          </p:cNvSpPr>
          <p:nvPr/>
        </p:nvSpPr>
        <p:spPr bwMode="auto">
          <a:xfrm>
            <a:off x="2878138" y="3181350"/>
            <a:ext cx="644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1350-1500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2298" name="object 14"/>
          <p:cNvSpPr txBox="1">
            <a:spLocks noChangeArrowheads="1"/>
          </p:cNvSpPr>
          <p:nvPr/>
        </p:nvSpPr>
        <p:spPr bwMode="auto">
          <a:xfrm>
            <a:off x="4559300" y="3181350"/>
            <a:ext cx="6143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secolo XVI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2299" name="object 27"/>
          <p:cNvSpPr txBox="1">
            <a:spLocks noChangeArrowheads="1"/>
          </p:cNvSpPr>
          <p:nvPr/>
        </p:nvSpPr>
        <p:spPr bwMode="auto">
          <a:xfrm>
            <a:off x="2335213" y="5543550"/>
            <a:ext cx="1357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Bramante, Tempietto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di San Pietro in Montorio,  Roma.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2300" name="object 23"/>
          <p:cNvSpPr txBox="1">
            <a:spLocks noChangeArrowheads="1"/>
          </p:cNvSpPr>
          <p:nvPr/>
        </p:nvSpPr>
        <p:spPr bwMode="auto">
          <a:xfrm>
            <a:off x="776288" y="1717675"/>
            <a:ext cx="148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 è stato </a:t>
            </a:r>
          </a:p>
          <a:p>
            <a:r>
              <a:rPr lang="it-IT" sz="1000">
                <a:latin typeface="Calibri" charset="0"/>
                <a:cs typeface="Calibri" charset="0"/>
              </a:rPr>
              <a:t>a lungo il cuore della  vita europea e il terreno  principale di incontro</a:t>
            </a:r>
          </a:p>
          <a:p>
            <a:r>
              <a:rPr lang="it-IT" sz="1000">
                <a:latin typeface="Calibri" charset="0"/>
                <a:cs typeface="Calibri" charset="0"/>
              </a:rPr>
              <a:t>e scontro di popoli.</a:t>
            </a:r>
          </a:p>
        </p:txBody>
      </p:sp>
      <p:sp>
        <p:nvSpPr>
          <p:cNvPr id="12301" name="object 24"/>
          <p:cNvSpPr txBox="1">
            <a:spLocks noChangeArrowheads="1"/>
          </p:cNvSpPr>
          <p:nvPr/>
        </p:nvSpPr>
        <p:spPr bwMode="auto">
          <a:xfrm>
            <a:off x="2344738" y="1717675"/>
            <a:ext cx="1452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</a:t>
            </a:r>
          </a:p>
          <a:p>
            <a:r>
              <a:rPr lang="it-IT" sz="1000">
                <a:latin typeface="Calibri" charset="0"/>
                <a:cs typeface="Calibri" charset="0"/>
              </a:rPr>
              <a:t>è stato al centro dello  sviluppo europeo tra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fine del Medioevo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il Rinascimento.</a:t>
            </a:r>
          </a:p>
        </p:txBody>
      </p:sp>
      <p:sp>
        <p:nvSpPr>
          <p:cNvPr id="12302" name="object 28"/>
          <p:cNvSpPr txBox="1">
            <a:spLocks noChangeArrowheads="1"/>
          </p:cNvSpPr>
          <p:nvPr/>
        </p:nvSpPr>
        <p:spPr bwMode="auto">
          <a:xfrm>
            <a:off x="787400" y="464343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Il bacino del Mediterraneo ripreso dal satellite.</a:t>
            </a:r>
            <a:endParaRPr lang="it-IT" sz="9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14338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30" name="object 4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1" name="object 6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00303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4341" name="object 7"/>
          <p:cNvSpPr>
            <a:spLocks noChangeArrowheads="1"/>
          </p:cNvSpPr>
          <p:nvPr/>
        </p:nvSpPr>
        <p:spPr bwMode="auto">
          <a:xfrm>
            <a:off x="790575" y="3360738"/>
            <a:ext cx="1522413" cy="11953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3" name="object 8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103B4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4343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211613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5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22474C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4345" name="object 11"/>
          <p:cNvSpPr txBox="1">
            <a:spLocks noChangeArrowheads="1"/>
          </p:cNvSpPr>
          <p:nvPr/>
        </p:nvSpPr>
        <p:spPr bwMode="auto">
          <a:xfrm>
            <a:off x="2878138" y="3181350"/>
            <a:ext cx="644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1350-1500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4346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4716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52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30525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4348" name="object 14"/>
          <p:cNvSpPr txBox="1">
            <a:spLocks noChangeArrowheads="1"/>
          </p:cNvSpPr>
          <p:nvPr/>
        </p:nvSpPr>
        <p:spPr bwMode="auto">
          <a:xfrm>
            <a:off x="4559300" y="3181350"/>
            <a:ext cx="6143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secolo XVI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4349" name="object 27"/>
          <p:cNvSpPr txBox="1">
            <a:spLocks noChangeArrowheads="1"/>
          </p:cNvSpPr>
          <p:nvPr/>
        </p:nvSpPr>
        <p:spPr bwMode="auto">
          <a:xfrm>
            <a:off x="2335213" y="5543550"/>
            <a:ext cx="1357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Bramante, Tempietto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di San Pietro in Montorio,  Roma.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4350" name="object 23"/>
          <p:cNvSpPr txBox="1">
            <a:spLocks noChangeArrowheads="1"/>
          </p:cNvSpPr>
          <p:nvPr/>
        </p:nvSpPr>
        <p:spPr bwMode="auto">
          <a:xfrm>
            <a:off x="776288" y="1717675"/>
            <a:ext cx="148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 è stato  </a:t>
            </a:r>
          </a:p>
          <a:p>
            <a:r>
              <a:rPr lang="it-IT" sz="1000">
                <a:latin typeface="Calibri" charset="0"/>
                <a:cs typeface="Calibri" charset="0"/>
              </a:rPr>
              <a:t>a lungo il cuore della  vita europea e il terreno  principale di incontro</a:t>
            </a:r>
          </a:p>
          <a:p>
            <a:r>
              <a:rPr lang="it-IT" sz="1000">
                <a:latin typeface="Calibri" charset="0"/>
                <a:cs typeface="Calibri" charset="0"/>
              </a:rPr>
              <a:t>e scontro di popoli.</a:t>
            </a:r>
          </a:p>
        </p:txBody>
      </p:sp>
      <p:sp>
        <p:nvSpPr>
          <p:cNvPr id="14351" name="object 24"/>
          <p:cNvSpPr txBox="1">
            <a:spLocks noChangeArrowheads="1"/>
          </p:cNvSpPr>
          <p:nvPr/>
        </p:nvSpPr>
        <p:spPr bwMode="auto">
          <a:xfrm>
            <a:off x="2344738" y="1717675"/>
            <a:ext cx="1452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</a:t>
            </a:r>
          </a:p>
          <a:p>
            <a:r>
              <a:rPr lang="it-IT" sz="1000">
                <a:latin typeface="Calibri" charset="0"/>
                <a:cs typeface="Calibri" charset="0"/>
              </a:rPr>
              <a:t>è stato al centro dello  sviluppo europeo tra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fine del Medioevo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il Rinascimento.</a:t>
            </a:r>
          </a:p>
        </p:txBody>
      </p:sp>
      <p:sp>
        <p:nvSpPr>
          <p:cNvPr id="14352" name="object 25"/>
          <p:cNvSpPr txBox="1">
            <a:spLocks noChangeArrowheads="1"/>
          </p:cNvSpPr>
          <p:nvPr/>
        </p:nvSpPr>
        <p:spPr bwMode="auto">
          <a:xfrm>
            <a:off x="4013200" y="1717675"/>
            <a:ext cx="1525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Dalla fine del XV secolo è l’Europa  atlantica ad avere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supremazia, grazie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allo sviluppo economico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al ruolo di primo piano nell’esplorazione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della Terra.</a:t>
            </a:r>
          </a:p>
        </p:txBody>
      </p:sp>
      <p:sp>
        <p:nvSpPr>
          <p:cNvPr id="14353" name="object 28"/>
          <p:cNvSpPr txBox="1">
            <a:spLocks noChangeArrowheads="1"/>
          </p:cNvSpPr>
          <p:nvPr/>
        </p:nvSpPr>
        <p:spPr bwMode="auto">
          <a:xfrm>
            <a:off x="4056063" y="4919663"/>
            <a:ext cx="1525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Un brigantino in un acquarello  del XIX secolo.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4354" name="object 28"/>
          <p:cNvSpPr txBox="1">
            <a:spLocks noChangeArrowheads="1"/>
          </p:cNvSpPr>
          <p:nvPr/>
        </p:nvSpPr>
        <p:spPr bwMode="auto">
          <a:xfrm>
            <a:off x="787400" y="464343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Il bacino del Mediterraneo ripreso dal satellite.</a:t>
            </a:r>
            <a:endParaRPr lang="it-IT" sz="9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16386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39" name="object 4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41" name="object 6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00303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6389" name="object 7"/>
          <p:cNvSpPr>
            <a:spLocks noChangeArrowheads="1"/>
          </p:cNvSpPr>
          <p:nvPr/>
        </p:nvSpPr>
        <p:spPr bwMode="auto">
          <a:xfrm>
            <a:off x="790575" y="3360738"/>
            <a:ext cx="1522413" cy="11953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3" name="object 8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103B4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6391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211613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5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22474C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6393" name="object 11"/>
          <p:cNvSpPr txBox="1">
            <a:spLocks noChangeArrowheads="1"/>
          </p:cNvSpPr>
          <p:nvPr/>
        </p:nvSpPr>
        <p:spPr bwMode="auto">
          <a:xfrm>
            <a:off x="2878138" y="3181350"/>
            <a:ext cx="644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1350-1500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394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4716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8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30525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6396" name="object 14"/>
          <p:cNvSpPr txBox="1">
            <a:spLocks noChangeArrowheads="1"/>
          </p:cNvSpPr>
          <p:nvPr/>
        </p:nvSpPr>
        <p:spPr bwMode="auto">
          <a:xfrm>
            <a:off x="4559300" y="3181350"/>
            <a:ext cx="6143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secolo XVI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397" name="object 15"/>
          <p:cNvSpPr>
            <a:spLocks noChangeArrowheads="1"/>
          </p:cNvSpPr>
          <p:nvPr/>
        </p:nvSpPr>
        <p:spPr bwMode="auto">
          <a:xfrm>
            <a:off x="5695950" y="3360738"/>
            <a:ext cx="1617663" cy="211931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53" name="object 16"/>
          <p:cNvSpPr/>
          <p:nvPr/>
        </p:nvSpPr>
        <p:spPr>
          <a:xfrm>
            <a:off x="5688013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84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405D61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6399" name="object 17"/>
          <p:cNvSpPr txBox="1">
            <a:spLocks noChangeArrowheads="1"/>
          </p:cNvSpPr>
          <p:nvPr/>
        </p:nvSpPr>
        <p:spPr bwMode="auto">
          <a:xfrm>
            <a:off x="6015038" y="3181350"/>
            <a:ext cx="968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secoli XVIII e XIX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400" name="object 26"/>
          <p:cNvSpPr txBox="1">
            <a:spLocks noChangeArrowheads="1"/>
          </p:cNvSpPr>
          <p:nvPr/>
        </p:nvSpPr>
        <p:spPr bwMode="auto">
          <a:xfrm>
            <a:off x="5675313" y="5549900"/>
            <a:ext cx="156686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Un antico cotonificio inglese.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401" name="object 27"/>
          <p:cNvSpPr txBox="1">
            <a:spLocks noChangeArrowheads="1"/>
          </p:cNvSpPr>
          <p:nvPr/>
        </p:nvSpPr>
        <p:spPr bwMode="auto">
          <a:xfrm>
            <a:off x="2335213" y="5543550"/>
            <a:ext cx="1357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Bramante, Tempietto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di San Pietro in Montorio,  Roma.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402" name="object 28"/>
          <p:cNvSpPr txBox="1">
            <a:spLocks noChangeArrowheads="1"/>
          </p:cNvSpPr>
          <p:nvPr/>
        </p:nvSpPr>
        <p:spPr bwMode="auto">
          <a:xfrm>
            <a:off x="4013200" y="4919663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Un brigantino in un acquarello  del XIX secolo.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6403" name="object 23"/>
          <p:cNvSpPr txBox="1">
            <a:spLocks noChangeArrowheads="1"/>
          </p:cNvSpPr>
          <p:nvPr/>
        </p:nvSpPr>
        <p:spPr bwMode="auto">
          <a:xfrm>
            <a:off x="776288" y="1717675"/>
            <a:ext cx="148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 è stato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a lungo il cuore della  vita europea e il terreno  principale di incontro</a:t>
            </a:r>
          </a:p>
          <a:p>
            <a:r>
              <a:rPr lang="it-IT" sz="1000">
                <a:latin typeface="Calibri" charset="0"/>
                <a:cs typeface="Calibri" charset="0"/>
              </a:rPr>
              <a:t>e scontro di popoli.</a:t>
            </a:r>
          </a:p>
        </p:txBody>
      </p:sp>
      <p:sp>
        <p:nvSpPr>
          <p:cNvPr id="16404" name="object 24"/>
          <p:cNvSpPr txBox="1">
            <a:spLocks noChangeArrowheads="1"/>
          </p:cNvSpPr>
          <p:nvPr/>
        </p:nvSpPr>
        <p:spPr bwMode="auto">
          <a:xfrm>
            <a:off x="2344738" y="1717675"/>
            <a:ext cx="1452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</a:t>
            </a:r>
          </a:p>
          <a:p>
            <a:r>
              <a:rPr lang="it-IT" sz="1000">
                <a:latin typeface="Calibri" charset="0"/>
                <a:cs typeface="Calibri" charset="0"/>
              </a:rPr>
              <a:t>è stato al centro dello  sviluppo europeo tra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fine del Medioevo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il Rinascimento.</a:t>
            </a:r>
          </a:p>
        </p:txBody>
      </p:sp>
      <p:sp>
        <p:nvSpPr>
          <p:cNvPr id="16405" name="object 25"/>
          <p:cNvSpPr txBox="1">
            <a:spLocks noChangeArrowheads="1"/>
          </p:cNvSpPr>
          <p:nvPr/>
        </p:nvSpPr>
        <p:spPr bwMode="auto">
          <a:xfrm>
            <a:off x="4013200" y="1717675"/>
            <a:ext cx="1525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Dalla fine del XV secolo è l’Europa  atlantica ad avere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supremazia, grazie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allo sviluppo economico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al ruolo di primo piano nell’esplorazione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della Terra.</a:t>
            </a:r>
          </a:p>
        </p:txBody>
      </p:sp>
      <p:sp>
        <p:nvSpPr>
          <p:cNvPr id="16406" name="object 29"/>
          <p:cNvSpPr txBox="1">
            <a:spLocks noChangeArrowheads="1"/>
          </p:cNvSpPr>
          <p:nvPr/>
        </p:nvSpPr>
        <p:spPr bwMode="auto">
          <a:xfrm>
            <a:off x="5675313" y="1717675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La Rivoluzione industriale  che si verifica tra il XVIII</a:t>
            </a:r>
          </a:p>
          <a:p>
            <a:r>
              <a:rPr lang="it-IT" sz="1000">
                <a:latin typeface="Calibri" charset="0"/>
                <a:cs typeface="Calibri" charset="0"/>
              </a:rPr>
              <a:t>e il XIX secolo segna una fase di intenso sviluppo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in Inghilterra, Francia, Belgio, Germania.</a:t>
            </a:r>
          </a:p>
        </p:txBody>
      </p:sp>
      <p:sp>
        <p:nvSpPr>
          <p:cNvPr id="16407" name="object 28"/>
          <p:cNvSpPr txBox="1">
            <a:spLocks noChangeArrowheads="1"/>
          </p:cNvSpPr>
          <p:nvPr/>
        </p:nvSpPr>
        <p:spPr bwMode="auto">
          <a:xfrm>
            <a:off x="787400" y="464343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Il bacino del Mediterraneo ripreso dal satellite.</a:t>
            </a:r>
            <a:endParaRPr lang="it-IT" sz="9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18434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39" name="object 4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40" name="object 5"/>
          <p:cNvSpPr/>
          <p:nvPr/>
        </p:nvSpPr>
        <p:spPr>
          <a:xfrm>
            <a:off x="9021763" y="3154363"/>
            <a:ext cx="231775" cy="206375"/>
          </a:xfrm>
          <a:custGeom>
            <a:avLst/>
            <a:gdLst/>
            <a:ahLst/>
            <a:cxnLst/>
            <a:rect l="l" t="t" r="r" b="b"/>
            <a:pathLst>
              <a:path w="243204" h="215900">
                <a:moveTo>
                  <a:pt x="242849" y="0"/>
                </a:moveTo>
                <a:lnTo>
                  <a:pt x="0" y="0"/>
                </a:lnTo>
                <a:lnTo>
                  <a:pt x="104825" y="109245"/>
                </a:lnTo>
                <a:lnTo>
                  <a:pt x="2400" y="215277"/>
                </a:lnTo>
                <a:lnTo>
                  <a:pt x="242849" y="215277"/>
                </a:lnTo>
                <a:lnTo>
                  <a:pt x="242849" y="0"/>
                </a:lnTo>
                <a:close/>
              </a:path>
            </a:pathLst>
          </a:custGeom>
          <a:solidFill>
            <a:srgbClr val="65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41" name="object 6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003035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38" name="object 7"/>
          <p:cNvSpPr>
            <a:spLocks noChangeArrowheads="1"/>
          </p:cNvSpPr>
          <p:nvPr/>
        </p:nvSpPr>
        <p:spPr bwMode="auto">
          <a:xfrm>
            <a:off x="790575" y="3360738"/>
            <a:ext cx="1522413" cy="119538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3" name="object 8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103B4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40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211613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5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22474C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42" name="object 11"/>
          <p:cNvSpPr txBox="1">
            <a:spLocks noChangeArrowheads="1"/>
          </p:cNvSpPr>
          <p:nvPr/>
        </p:nvSpPr>
        <p:spPr bwMode="auto">
          <a:xfrm>
            <a:off x="2878138" y="3181350"/>
            <a:ext cx="644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1350-1500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43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4716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48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30525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45" name="object 14"/>
          <p:cNvSpPr txBox="1">
            <a:spLocks noChangeArrowheads="1"/>
          </p:cNvSpPr>
          <p:nvPr/>
        </p:nvSpPr>
        <p:spPr bwMode="auto">
          <a:xfrm>
            <a:off x="4559300" y="3181350"/>
            <a:ext cx="6143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secolo XVI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46" name="object 15"/>
          <p:cNvSpPr>
            <a:spLocks noChangeArrowheads="1"/>
          </p:cNvSpPr>
          <p:nvPr/>
        </p:nvSpPr>
        <p:spPr bwMode="auto">
          <a:xfrm>
            <a:off x="5695950" y="3360738"/>
            <a:ext cx="1617663" cy="211931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53" name="object 16"/>
          <p:cNvSpPr/>
          <p:nvPr/>
        </p:nvSpPr>
        <p:spPr>
          <a:xfrm>
            <a:off x="5688013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84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405D61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48" name="object 17"/>
          <p:cNvSpPr txBox="1">
            <a:spLocks noChangeArrowheads="1"/>
          </p:cNvSpPr>
          <p:nvPr/>
        </p:nvSpPr>
        <p:spPr bwMode="auto">
          <a:xfrm>
            <a:off x="6015038" y="3181350"/>
            <a:ext cx="968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secoli XVIII e XIX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49" name="object 18"/>
          <p:cNvSpPr>
            <a:spLocks noChangeArrowheads="1"/>
          </p:cNvSpPr>
          <p:nvPr/>
        </p:nvSpPr>
        <p:spPr bwMode="auto">
          <a:xfrm>
            <a:off x="7359650" y="3360738"/>
            <a:ext cx="1619250" cy="11477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59" name="object 19"/>
          <p:cNvSpPr/>
          <p:nvPr/>
        </p:nvSpPr>
        <p:spPr>
          <a:xfrm>
            <a:off x="7354888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5A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18451" name="object 20"/>
          <p:cNvSpPr txBox="1">
            <a:spLocks noChangeArrowheads="1"/>
          </p:cNvSpPr>
          <p:nvPr/>
        </p:nvSpPr>
        <p:spPr bwMode="auto">
          <a:xfrm>
            <a:off x="8035925" y="3181350"/>
            <a:ext cx="2984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solidFill>
                  <a:srgbClr val="FFFFFF"/>
                </a:solidFill>
                <a:latin typeface="Calibri" charset="0"/>
                <a:cs typeface="Calibri" charset="0"/>
              </a:rPr>
              <a:t>1914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52" name="object 23"/>
          <p:cNvSpPr txBox="1">
            <a:spLocks noChangeArrowheads="1"/>
          </p:cNvSpPr>
          <p:nvPr/>
        </p:nvSpPr>
        <p:spPr bwMode="auto">
          <a:xfrm>
            <a:off x="776288" y="1717675"/>
            <a:ext cx="148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 è stato  </a:t>
            </a:r>
          </a:p>
          <a:p>
            <a:r>
              <a:rPr lang="it-IT" sz="1000">
                <a:latin typeface="Calibri" charset="0"/>
                <a:cs typeface="Calibri" charset="0"/>
              </a:rPr>
              <a:t>a lungo il cuore della  vita europea e il terreno  principale di incontro</a:t>
            </a:r>
          </a:p>
          <a:p>
            <a:r>
              <a:rPr lang="it-IT" sz="1000">
                <a:latin typeface="Calibri" charset="0"/>
                <a:cs typeface="Calibri" charset="0"/>
              </a:rPr>
              <a:t>e scontro di popoli.</a:t>
            </a:r>
          </a:p>
        </p:txBody>
      </p:sp>
      <p:sp>
        <p:nvSpPr>
          <p:cNvPr id="18453" name="object 24"/>
          <p:cNvSpPr txBox="1">
            <a:spLocks noChangeArrowheads="1"/>
          </p:cNvSpPr>
          <p:nvPr/>
        </p:nvSpPr>
        <p:spPr bwMode="auto">
          <a:xfrm>
            <a:off x="2344738" y="1717675"/>
            <a:ext cx="1452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Il Mediterraneo</a:t>
            </a:r>
          </a:p>
          <a:p>
            <a:r>
              <a:rPr lang="it-IT" sz="1000">
                <a:latin typeface="Calibri" charset="0"/>
                <a:cs typeface="Calibri" charset="0"/>
              </a:rPr>
              <a:t>è stato al centro dello  sviluppo europeo tra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fine del Medioevo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il Rinascimento.</a:t>
            </a:r>
          </a:p>
        </p:txBody>
      </p:sp>
      <p:sp>
        <p:nvSpPr>
          <p:cNvPr id="18454" name="object 25"/>
          <p:cNvSpPr txBox="1">
            <a:spLocks noChangeArrowheads="1"/>
          </p:cNvSpPr>
          <p:nvPr/>
        </p:nvSpPr>
        <p:spPr bwMode="auto">
          <a:xfrm>
            <a:off x="4013200" y="1717675"/>
            <a:ext cx="1525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Dalla fine del XV secolo è l’Europa  atlantica ad avere</a:t>
            </a:r>
          </a:p>
          <a:p>
            <a:r>
              <a:rPr lang="it-IT" sz="1000">
                <a:latin typeface="Calibri" charset="0"/>
                <a:cs typeface="Calibri" charset="0"/>
              </a:rPr>
              <a:t>la supremazia, grazie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allo sviluppo economico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e al ruolo di primo piano nell’esplorazione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della Terra.</a:t>
            </a:r>
          </a:p>
        </p:txBody>
      </p:sp>
      <p:sp>
        <p:nvSpPr>
          <p:cNvPr id="18455" name="object 26"/>
          <p:cNvSpPr txBox="1">
            <a:spLocks noChangeArrowheads="1"/>
          </p:cNvSpPr>
          <p:nvPr/>
        </p:nvSpPr>
        <p:spPr bwMode="auto">
          <a:xfrm>
            <a:off x="5675313" y="5549900"/>
            <a:ext cx="156686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Un antico cotonificio inglese.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56" name="object 27"/>
          <p:cNvSpPr txBox="1">
            <a:spLocks noChangeArrowheads="1"/>
          </p:cNvSpPr>
          <p:nvPr/>
        </p:nvSpPr>
        <p:spPr bwMode="auto">
          <a:xfrm>
            <a:off x="2335213" y="5543550"/>
            <a:ext cx="1357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Bramante, Tempietto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di San Pietro in Montorio,  Roma.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57" name="object 29"/>
          <p:cNvSpPr txBox="1">
            <a:spLocks noChangeArrowheads="1"/>
          </p:cNvSpPr>
          <p:nvPr/>
        </p:nvSpPr>
        <p:spPr bwMode="auto">
          <a:xfrm>
            <a:off x="5675313" y="1717675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La Rivoluzione industriale  che si verifica tra il XVIII</a:t>
            </a:r>
          </a:p>
          <a:p>
            <a:r>
              <a:rPr lang="it-IT" sz="1000">
                <a:latin typeface="Calibri" charset="0"/>
                <a:cs typeface="Calibri" charset="0"/>
              </a:rPr>
              <a:t>e il XIX secolo segna una  fase di intenso sviluppo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in Inghilterra, Francia, Belgio, Germania.</a:t>
            </a:r>
          </a:p>
        </p:txBody>
      </p:sp>
      <p:sp>
        <p:nvSpPr>
          <p:cNvPr id="18458" name="object 30"/>
          <p:cNvSpPr txBox="1">
            <a:spLocks noChangeArrowheads="1"/>
          </p:cNvSpPr>
          <p:nvPr/>
        </p:nvSpPr>
        <p:spPr bwMode="auto">
          <a:xfrm>
            <a:off x="7358063" y="1717675"/>
            <a:ext cx="154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1914 scoppia la Prima  guerra mondiale.</a:t>
            </a:r>
          </a:p>
        </p:txBody>
      </p:sp>
      <p:sp>
        <p:nvSpPr>
          <p:cNvPr id="18459" name="object 28"/>
          <p:cNvSpPr txBox="1">
            <a:spLocks noChangeArrowheads="1"/>
          </p:cNvSpPr>
          <p:nvPr/>
        </p:nvSpPr>
        <p:spPr bwMode="auto">
          <a:xfrm>
            <a:off x="7361238" y="4564063"/>
            <a:ext cx="19129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Soldati in trincea durante </a:t>
            </a:r>
            <a:br>
              <a:rPr lang="it-IT" sz="900" i="1">
                <a:latin typeface="Calibri" charset="0"/>
                <a:cs typeface="Calibri" charset="0"/>
              </a:rPr>
            </a:br>
            <a:r>
              <a:rPr lang="it-IT" sz="900" i="1">
                <a:latin typeface="Calibri" charset="0"/>
                <a:cs typeface="Calibri" charset="0"/>
              </a:rPr>
              <a:t>la Prima guerra mondiale.</a:t>
            </a:r>
          </a:p>
        </p:txBody>
      </p:sp>
      <p:sp>
        <p:nvSpPr>
          <p:cNvPr id="18460" name="object 28"/>
          <p:cNvSpPr txBox="1">
            <a:spLocks noChangeArrowheads="1"/>
          </p:cNvSpPr>
          <p:nvPr/>
        </p:nvSpPr>
        <p:spPr bwMode="auto">
          <a:xfrm>
            <a:off x="4013200" y="4919663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Un brigantino in un acquarello  del XIX secolo.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8461" name="object 28"/>
          <p:cNvSpPr txBox="1">
            <a:spLocks noChangeArrowheads="1"/>
          </p:cNvSpPr>
          <p:nvPr/>
        </p:nvSpPr>
        <p:spPr bwMode="auto">
          <a:xfrm>
            <a:off x="787400" y="4643438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63"/>
              </a:spcBef>
            </a:pPr>
            <a:r>
              <a:rPr lang="it-IT" sz="900" i="1">
                <a:latin typeface="Calibri" charset="0"/>
                <a:cs typeface="Calibri" charset="0"/>
              </a:rPr>
              <a:t>Il bacino del Mediterraneo ripreso dal satellite.</a:t>
            </a:r>
            <a:endParaRPr lang="it-IT" sz="9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20482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31" name="object 3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32" name="object 5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5B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790575" y="3360738"/>
            <a:ext cx="1522413" cy="960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34" name="object 7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0487" name="object 8"/>
          <p:cNvSpPr txBox="1">
            <a:spLocks noChangeArrowheads="1"/>
          </p:cNvSpPr>
          <p:nvPr/>
        </p:nvSpPr>
        <p:spPr bwMode="auto">
          <a:xfrm>
            <a:off x="1395413" y="3181350"/>
            <a:ext cx="296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1939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0488" name="object 46"/>
          <p:cNvSpPr txBox="1">
            <a:spLocks noChangeArrowheads="1"/>
          </p:cNvSpPr>
          <p:nvPr/>
        </p:nvSpPr>
        <p:spPr bwMode="auto">
          <a:xfrm>
            <a:off x="776288" y="4386263"/>
            <a:ext cx="151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Sfilata del Partito nazionale  fascista.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0489" name="object 43"/>
          <p:cNvSpPr txBox="1">
            <a:spLocks noChangeArrowheads="1"/>
          </p:cNvSpPr>
          <p:nvPr/>
        </p:nvSpPr>
        <p:spPr bwMode="auto">
          <a:xfrm>
            <a:off x="776288" y="1565275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1939 scoppia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scatenata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dai regimi nazifascisti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di Germania e Italia.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grande frammentazione.  L’Unione Europea è il risultato della sua lunga storia.</a:t>
            </a:r>
          </a:p>
        </p:txBody>
      </p:sp>
      <p:sp>
        <p:nvSpPr>
          <p:cNvPr id="22530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4" name="object 3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5B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2533" name="object 6"/>
          <p:cNvSpPr>
            <a:spLocks noChangeArrowheads="1"/>
          </p:cNvSpPr>
          <p:nvPr/>
        </p:nvSpPr>
        <p:spPr bwMode="auto">
          <a:xfrm>
            <a:off x="790575" y="3360738"/>
            <a:ext cx="1522413" cy="960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7" name="object 7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2535" name="object 8"/>
          <p:cNvSpPr txBox="1">
            <a:spLocks noChangeArrowheads="1"/>
          </p:cNvSpPr>
          <p:nvPr/>
        </p:nvSpPr>
        <p:spPr bwMode="auto">
          <a:xfrm>
            <a:off x="1395413" y="3181350"/>
            <a:ext cx="296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1939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2536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1398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0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7F9294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2538" name="object 11"/>
          <p:cNvSpPr txBox="1">
            <a:spLocks noChangeArrowheads="1"/>
          </p:cNvSpPr>
          <p:nvPr/>
        </p:nvSpPr>
        <p:spPr bwMode="auto">
          <a:xfrm>
            <a:off x="2873375" y="3181350"/>
            <a:ext cx="6397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1945-1989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2539" name="object 46"/>
          <p:cNvSpPr txBox="1">
            <a:spLocks noChangeArrowheads="1"/>
          </p:cNvSpPr>
          <p:nvPr/>
        </p:nvSpPr>
        <p:spPr bwMode="auto">
          <a:xfrm>
            <a:off x="776288" y="4386263"/>
            <a:ext cx="151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Sfilata del Partito nazionale  fascista.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2540" name="object 47"/>
          <p:cNvSpPr txBox="1">
            <a:spLocks noChangeArrowheads="1"/>
          </p:cNvSpPr>
          <p:nvPr/>
        </p:nvSpPr>
        <p:spPr bwMode="auto">
          <a:xfrm>
            <a:off x="2352675" y="4826000"/>
            <a:ext cx="1500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3 giugno 1961: incontro </a:t>
            </a:r>
            <a:br>
              <a:rPr lang="it-IT" sz="900" i="1">
                <a:latin typeface="Calibri" charset="0"/>
                <a:cs typeface="Calibri" charset="0"/>
              </a:rPr>
            </a:br>
            <a:r>
              <a:rPr lang="it-IT" sz="900" i="1">
                <a:latin typeface="Calibri" charset="0"/>
                <a:cs typeface="Calibri" charset="0"/>
              </a:rPr>
              <a:t> tra Kruscev, segretario </a:t>
            </a:r>
            <a:br>
              <a:rPr lang="it-IT" sz="900" i="1">
                <a:latin typeface="Calibri" charset="0"/>
                <a:cs typeface="Calibri" charset="0"/>
              </a:rPr>
            </a:br>
            <a:r>
              <a:rPr lang="it-IT" sz="900" i="1">
                <a:latin typeface="Calibri" charset="0"/>
                <a:cs typeface="Calibri" charset="0"/>
              </a:rPr>
              <a:t>del</a:t>
            </a:r>
            <a:r>
              <a:rPr lang="it-IT" sz="900">
                <a:latin typeface="Calibri" charset="0"/>
                <a:cs typeface="Calibri" charset="0"/>
              </a:rPr>
              <a:t> </a:t>
            </a:r>
            <a:r>
              <a:rPr lang="it-IT" sz="900" i="1">
                <a:latin typeface="Calibri" charset="0"/>
                <a:cs typeface="Calibri" charset="0"/>
              </a:rPr>
              <a:t>Partito Comunista sovietico,  e John Kennedy, presidente  degli Stati Uniti.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2541" name="object 43"/>
          <p:cNvSpPr txBox="1">
            <a:spLocks noChangeArrowheads="1"/>
          </p:cNvSpPr>
          <p:nvPr/>
        </p:nvSpPr>
        <p:spPr bwMode="auto">
          <a:xfrm>
            <a:off x="776288" y="1565275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1939 scoppia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scatenata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dai regimi nazifascisti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di Germania e Italia.</a:t>
            </a:r>
          </a:p>
        </p:txBody>
      </p:sp>
      <p:sp>
        <p:nvSpPr>
          <p:cNvPr id="22542" name="object 44"/>
          <p:cNvSpPr txBox="1">
            <a:spLocks noChangeArrowheads="1"/>
          </p:cNvSpPr>
          <p:nvPr/>
        </p:nvSpPr>
        <p:spPr bwMode="auto">
          <a:xfrm>
            <a:off x="2352675" y="1565275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Nel 1945, terminata  </a:t>
            </a:r>
            <a:br>
              <a:rPr lang="it-IT" sz="1000" dirty="0">
                <a:latin typeface="Calibri" charset="0"/>
                <a:cs typeface="Calibri" charset="0"/>
              </a:rPr>
            </a:br>
            <a:r>
              <a:rPr lang="it-IT" sz="1000" dirty="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mondiale, USA e URSS,  </a:t>
            </a:r>
            <a:br>
              <a:rPr lang="it-IT" sz="1000" dirty="0">
                <a:latin typeface="Calibri" charset="0"/>
                <a:cs typeface="Calibri" charset="0"/>
              </a:rPr>
            </a:br>
            <a:r>
              <a:rPr lang="it-IT" sz="1000" dirty="0">
                <a:latin typeface="Calibri" charset="0"/>
                <a:cs typeface="Calibri" charset="0"/>
              </a:rPr>
              <a:t>le due potenze vincitrici,  strappano all’Europa </a:t>
            </a:r>
            <a:br>
              <a:rPr lang="it-IT" sz="1000" dirty="0">
                <a:latin typeface="Calibri" charset="0"/>
                <a:cs typeface="Calibri" charset="0"/>
              </a:rPr>
            </a:br>
            <a:r>
              <a:rPr lang="it-IT" sz="1000" dirty="0" smtClean="0">
                <a:latin typeface="Calibri" charset="0"/>
                <a:cs typeface="Calibri" charset="0"/>
              </a:rPr>
              <a:t>la </a:t>
            </a:r>
            <a:r>
              <a:rPr lang="it-IT" sz="1000" dirty="0">
                <a:latin typeface="Calibri" charset="0"/>
                <a:cs typeface="Calibri" charset="0"/>
              </a:rPr>
              <a:t>posizione di predominio.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24578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4" name="object 3"/>
          <p:cNvSpPr/>
          <p:nvPr/>
        </p:nvSpPr>
        <p:spPr>
          <a:xfrm>
            <a:off x="30163" y="3986213"/>
            <a:ext cx="9840912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5B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4581" name="object 6"/>
          <p:cNvSpPr>
            <a:spLocks noChangeArrowheads="1"/>
          </p:cNvSpPr>
          <p:nvPr/>
        </p:nvSpPr>
        <p:spPr bwMode="auto">
          <a:xfrm>
            <a:off x="790575" y="3360738"/>
            <a:ext cx="1522413" cy="960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7" name="object 7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4583" name="object 8"/>
          <p:cNvSpPr txBox="1">
            <a:spLocks noChangeArrowheads="1"/>
          </p:cNvSpPr>
          <p:nvPr/>
        </p:nvSpPr>
        <p:spPr bwMode="auto">
          <a:xfrm>
            <a:off x="1395413" y="3181350"/>
            <a:ext cx="296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1939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84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1398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0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7F9294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4586" name="object 11"/>
          <p:cNvSpPr txBox="1">
            <a:spLocks noChangeArrowheads="1"/>
          </p:cNvSpPr>
          <p:nvPr/>
        </p:nvSpPr>
        <p:spPr bwMode="auto">
          <a:xfrm>
            <a:off x="2873375" y="3181350"/>
            <a:ext cx="6397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1945-1989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87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8637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3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8B9C9E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4589" name="object 14"/>
          <p:cNvSpPr txBox="1">
            <a:spLocks noChangeArrowheads="1"/>
          </p:cNvSpPr>
          <p:nvPr/>
        </p:nvSpPr>
        <p:spPr bwMode="auto">
          <a:xfrm>
            <a:off x="4445000" y="3181350"/>
            <a:ext cx="7953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Anni Novanta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90" name="object 46"/>
          <p:cNvSpPr txBox="1">
            <a:spLocks noChangeArrowheads="1"/>
          </p:cNvSpPr>
          <p:nvPr/>
        </p:nvSpPr>
        <p:spPr bwMode="auto">
          <a:xfrm>
            <a:off x="776288" y="4386263"/>
            <a:ext cx="151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Sfilata del Partito nazionale  fascista.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91" name="object 47"/>
          <p:cNvSpPr txBox="1">
            <a:spLocks noChangeArrowheads="1"/>
          </p:cNvSpPr>
          <p:nvPr/>
        </p:nvSpPr>
        <p:spPr bwMode="auto">
          <a:xfrm>
            <a:off x="2352675" y="4826000"/>
            <a:ext cx="15001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3 giugno 1961: incontro  tra Kruscev, segretario del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Partito Comunista sovietico,  e John Kennedy, presidente  degli Stati Uniti.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92" name="object 48"/>
          <p:cNvSpPr txBox="1">
            <a:spLocks noChangeArrowheads="1"/>
          </p:cNvSpPr>
          <p:nvPr/>
        </p:nvSpPr>
        <p:spPr bwMode="auto">
          <a:xfrm>
            <a:off x="4013200" y="5278438"/>
            <a:ext cx="13382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9 novembre 1989: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cade il Muro di Berlino,  simbolo della divisione  dell’Europa e del mondo  intero in due blocchi  contrapposti.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4593" name="object 43"/>
          <p:cNvSpPr txBox="1">
            <a:spLocks noChangeArrowheads="1"/>
          </p:cNvSpPr>
          <p:nvPr/>
        </p:nvSpPr>
        <p:spPr bwMode="auto">
          <a:xfrm>
            <a:off x="776288" y="1565275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1939 scoppia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scatenata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dai regimi nazifascisti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di Germania e Italia.</a:t>
            </a:r>
          </a:p>
        </p:txBody>
      </p:sp>
      <p:sp>
        <p:nvSpPr>
          <p:cNvPr id="24594" name="object 44"/>
          <p:cNvSpPr txBox="1">
            <a:spLocks noChangeArrowheads="1"/>
          </p:cNvSpPr>
          <p:nvPr/>
        </p:nvSpPr>
        <p:spPr bwMode="auto">
          <a:xfrm>
            <a:off x="2352675" y="1565275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Nel 1945, terminata 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mondiale, USA e URSS, 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le due potenze vincitrici,  strappano all’Europa</a:t>
            </a:r>
          </a:p>
          <a:p>
            <a:r>
              <a:rPr lang="it-IT" sz="1000" dirty="0" smtClean="0">
                <a:latin typeface="Calibri" charset="0"/>
                <a:cs typeface="Calibri" charset="0"/>
              </a:rPr>
              <a:t>la </a:t>
            </a:r>
            <a:r>
              <a:rPr lang="it-IT" sz="1000" dirty="0">
                <a:latin typeface="Calibri" charset="0"/>
                <a:cs typeface="Calibri" charset="0"/>
              </a:rPr>
              <a:t>posizione di predominio.</a:t>
            </a:r>
          </a:p>
        </p:txBody>
      </p:sp>
      <p:sp>
        <p:nvSpPr>
          <p:cNvPr id="24595" name="object 45"/>
          <p:cNvSpPr txBox="1">
            <a:spLocks noChangeArrowheads="1"/>
          </p:cNvSpPr>
          <p:nvPr/>
        </p:nvSpPr>
        <p:spPr bwMode="auto">
          <a:xfrm>
            <a:off x="4011613" y="1565275"/>
            <a:ext cx="1474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La contrapposizione  </a:t>
            </a:r>
          </a:p>
          <a:p>
            <a:r>
              <a:rPr lang="it-IT" sz="1000">
                <a:latin typeface="Calibri" charset="0"/>
                <a:cs typeface="Calibri" charset="0"/>
              </a:rPr>
              <a:t>est-ovest alla base della  “guerra fredda” si conclude all’inizio degli anni Novanta del XX secolo con la caduta</a:t>
            </a:r>
          </a:p>
          <a:p>
            <a:r>
              <a:rPr lang="it-IT" sz="1000">
                <a:latin typeface="Calibri" charset="0"/>
                <a:cs typeface="Calibri" charset="0"/>
              </a:rPr>
              <a:t>dei regimi comunisti.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testo 54"/>
          <p:cNvSpPr txBox="1">
            <a:spLocks/>
          </p:cNvSpPr>
          <p:nvPr/>
        </p:nvSpPr>
        <p:spPr bwMode="auto">
          <a:xfrm>
            <a:off x="536575" y="823913"/>
            <a:ext cx="7277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-385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1100">
                <a:cs typeface="Arial" charset="0"/>
              </a:rPr>
              <a:t>Dall’antichità a oggi, l’Europa ha conosciuto periodi di grande espansione e periodi di forte frammentazione.  L’Unione Europea è il risultato della sua lunga storia.</a:t>
            </a:r>
          </a:p>
        </p:txBody>
      </p:sp>
      <p:sp>
        <p:nvSpPr>
          <p:cNvPr id="26626" name="Titolo 53"/>
          <p:cNvSpPr txBox="1">
            <a:spLocks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79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900" b="1">
                <a:solidFill>
                  <a:srgbClr val="0069A4"/>
                </a:solidFill>
                <a:cs typeface="Arial" charset="0"/>
              </a:rPr>
              <a:t>La lunga storia dell’Europa</a:t>
            </a:r>
          </a:p>
        </p:txBody>
      </p:sp>
      <p:sp>
        <p:nvSpPr>
          <p:cNvPr id="4" name="object 3"/>
          <p:cNvSpPr/>
          <p:nvPr/>
        </p:nvSpPr>
        <p:spPr>
          <a:xfrm>
            <a:off x="-147406" y="3986213"/>
            <a:ext cx="10216404" cy="2343150"/>
          </a:xfrm>
          <a:custGeom>
            <a:avLst/>
            <a:gdLst/>
            <a:ahLst/>
            <a:cxnLst/>
            <a:rect l="l" t="t" r="r" b="b"/>
            <a:pathLst>
              <a:path w="10332085" h="2460625">
                <a:moveTo>
                  <a:pt x="0" y="2460586"/>
                </a:moveTo>
                <a:lnTo>
                  <a:pt x="10331996" y="2460586"/>
                </a:lnTo>
                <a:lnTo>
                  <a:pt x="10331996" y="0"/>
                </a:lnTo>
                <a:lnTo>
                  <a:pt x="0" y="0"/>
                </a:lnTo>
                <a:lnTo>
                  <a:pt x="0" y="2460586"/>
                </a:lnTo>
                <a:close/>
              </a:path>
            </a:pathLst>
          </a:custGeom>
          <a:solidFill>
            <a:srgbClr val="FAF8DF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47700" y="3160713"/>
            <a:ext cx="92075" cy="195262"/>
          </a:xfrm>
          <a:custGeom>
            <a:avLst/>
            <a:gdLst/>
            <a:ahLst/>
            <a:cxnLst/>
            <a:rect l="l" t="t" r="r" b="b"/>
            <a:pathLst>
              <a:path w="96520" h="205739">
                <a:moveTo>
                  <a:pt x="0" y="0"/>
                </a:moveTo>
                <a:lnTo>
                  <a:pt x="0" y="205534"/>
                </a:lnTo>
                <a:lnTo>
                  <a:pt x="96385" y="102146"/>
                </a:lnTo>
                <a:lnTo>
                  <a:pt x="0" y="0"/>
                </a:lnTo>
                <a:close/>
              </a:path>
            </a:pathLst>
          </a:custGeom>
          <a:solidFill>
            <a:srgbClr val="5B7376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6629" name="object 6"/>
          <p:cNvSpPr>
            <a:spLocks noChangeArrowheads="1"/>
          </p:cNvSpPr>
          <p:nvPr/>
        </p:nvSpPr>
        <p:spPr bwMode="auto">
          <a:xfrm>
            <a:off x="790575" y="3360738"/>
            <a:ext cx="1522413" cy="9604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8" name="object 7"/>
          <p:cNvSpPr/>
          <p:nvPr/>
        </p:nvSpPr>
        <p:spPr>
          <a:xfrm>
            <a:off x="68580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51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677D80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6631" name="object 8"/>
          <p:cNvSpPr txBox="1">
            <a:spLocks noChangeArrowheads="1"/>
          </p:cNvSpPr>
          <p:nvPr/>
        </p:nvSpPr>
        <p:spPr bwMode="auto">
          <a:xfrm>
            <a:off x="1395413" y="3181350"/>
            <a:ext cx="2968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1939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6632" name="object 9"/>
          <p:cNvSpPr>
            <a:spLocks noChangeArrowheads="1"/>
          </p:cNvSpPr>
          <p:nvPr/>
        </p:nvSpPr>
        <p:spPr bwMode="auto">
          <a:xfrm>
            <a:off x="2360613" y="3360738"/>
            <a:ext cx="1619250" cy="1398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1" name="object 10"/>
          <p:cNvSpPr/>
          <p:nvPr/>
        </p:nvSpPr>
        <p:spPr>
          <a:xfrm>
            <a:off x="2352675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97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7F9294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6634" name="object 11"/>
          <p:cNvSpPr txBox="1">
            <a:spLocks noChangeArrowheads="1"/>
          </p:cNvSpPr>
          <p:nvPr/>
        </p:nvSpPr>
        <p:spPr bwMode="auto">
          <a:xfrm>
            <a:off x="2873375" y="3181350"/>
            <a:ext cx="6397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1945-1989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6635" name="object 12"/>
          <p:cNvSpPr>
            <a:spLocks noChangeArrowheads="1"/>
          </p:cNvSpPr>
          <p:nvPr/>
        </p:nvSpPr>
        <p:spPr bwMode="auto">
          <a:xfrm>
            <a:off x="4025900" y="3360738"/>
            <a:ext cx="1619250" cy="18637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14" name="object 13"/>
          <p:cNvSpPr/>
          <p:nvPr/>
        </p:nvSpPr>
        <p:spPr>
          <a:xfrm>
            <a:off x="4019550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10" h="215900">
                <a:moveTo>
                  <a:pt x="1705952" y="0"/>
                </a:moveTo>
                <a:lnTo>
                  <a:pt x="0" y="0"/>
                </a:lnTo>
                <a:lnTo>
                  <a:pt x="105321" y="108724"/>
                </a:lnTo>
                <a:lnTo>
                  <a:pt x="2997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8B9C9E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6637" name="object 14"/>
          <p:cNvSpPr txBox="1">
            <a:spLocks noChangeArrowheads="1"/>
          </p:cNvSpPr>
          <p:nvPr/>
        </p:nvSpPr>
        <p:spPr bwMode="auto">
          <a:xfrm>
            <a:off x="4445000" y="3181350"/>
            <a:ext cx="7953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>
                <a:latin typeface="Calibri" charset="0"/>
                <a:cs typeface="Calibri" charset="0"/>
              </a:rPr>
              <a:t>Anni Novanta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5688013" y="3154363"/>
            <a:ext cx="1720850" cy="206375"/>
          </a:xfrm>
          <a:custGeom>
            <a:avLst/>
            <a:gdLst/>
            <a:ahLst/>
            <a:cxnLst/>
            <a:rect l="l" t="t" r="r" b="b"/>
            <a:pathLst>
              <a:path w="1807209" h="215900">
                <a:moveTo>
                  <a:pt x="1705952" y="0"/>
                </a:moveTo>
                <a:lnTo>
                  <a:pt x="0" y="0"/>
                </a:lnTo>
                <a:lnTo>
                  <a:pt x="105333" y="108724"/>
                </a:lnTo>
                <a:lnTo>
                  <a:pt x="2984" y="215277"/>
                </a:lnTo>
                <a:lnTo>
                  <a:pt x="1708264" y="215277"/>
                </a:lnTo>
                <a:lnTo>
                  <a:pt x="1807184" y="108343"/>
                </a:lnTo>
                <a:lnTo>
                  <a:pt x="1705952" y="0"/>
                </a:lnTo>
                <a:close/>
              </a:path>
            </a:pathLst>
          </a:custGeom>
          <a:solidFill>
            <a:srgbClr val="A3B0B2"/>
          </a:solidFill>
        </p:spPr>
        <p:txBody>
          <a:bodyPr lIns="0" tIns="0" rIns="0" bIns="0"/>
          <a:lstStyle/>
          <a:p>
            <a:pPr>
              <a:defRPr/>
            </a:pPr>
            <a:endParaRPr sz="1638">
              <a:ea typeface="+mn-ea"/>
              <a:cs typeface="+mn-cs"/>
            </a:endParaRPr>
          </a:p>
        </p:txBody>
      </p:sp>
      <p:sp>
        <p:nvSpPr>
          <p:cNvPr id="26640" name="object 17"/>
          <p:cNvSpPr txBox="1">
            <a:spLocks noChangeArrowheads="1"/>
          </p:cNvSpPr>
          <p:nvPr/>
        </p:nvSpPr>
        <p:spPr bwMode="auto">
          <a:xfrm>
            <a:off x="6167438" y="3181350"/>
            <a:ext cx="66198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b="1" dirty="0" smtClean="0">
                <a:latin typeface="Calibri" charset="0"/>
                <a:cs typeface="Calibri" charset="0"/>
              </a:rPr>
              <a:t>1992-1999</a:t>
            </a:r>
            <a:endParaRPr lang="it-IT" sz="900" dirty="0">
              <a:latin typeface="Calibri" charset="0"/>
              <a:cs typeface="Calibri" charset="0"/>
            </a:endParaRPr>
          </a:p>
        </p:txBody>
      </p:sp>
      <p:sp>
        <p:nvSpPr>
          <p:cNvPr id="26641" name="object 46"/>
          <p:cNvSpPr txBox="1">
            <a:spLocks noChangeArrowheads="1"/>
          </p:cNvSpPr>
          <p:nvPr/>
        </p:nvSpPr>
        <p:spPr bwMode="auto">
          <a:xfrm>
            <a:off x="776288" y="4386263"/>
            <a:ext cx="1511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Sfilata del Partito nazionale  fascista.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6642" name="object 47"/>
          <p:cNvSpPr txBox="1">
            <a:spLocks noChangeArrowheads="1"/>
          </p:cNvSpPr>
          <p:nvPr/>
        </p:nvSpPr>
        <p:spPr bwMode="auto">
          <a:xfrm>
            <a:off x="2352675" y="4826000"/>
            <a:ext cx="15001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3 giugno 1961: incontro  tra Kruscev, segretario del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Partito Comunista sovietico,  e John Kennedy, presidente  degli Stati Uniti.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6643" name="object 48"/>
          <p:cNvSpPr txBox="1">
            <a:spLocks noChangeArrowheads="1"/>
          </p:cNvSpPr>
          <p:nvPr/>
        </p:nvSpPr>
        <p:spPr bwMode="auto">
          <a:xfrm>
            <a:off x="4013200" y="5278438"/>
            <a:ext cx="13382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>
                <a:latin typeface="Calibri" charset="0"/>
                <a:cs typeface="Calibri" charset="0"/>
              </a:rPr>
              <a:t>9 novembre 1989:</a:t>
            </a:r>
            <a:endParaRPr lang="it-IT" sz="900">
              <a:latin typeface="Calibri" charset="0"/>
              <a:cs typeface="Calibri" charset="0"/>
            </a:endParaRPr>
          </a:p>
          <a:p>
            <a:r>
              <a:rPr lang="it-IT" sz="900" i="1">
                <a:latin typeface="Calibri" charset="0"/>
                <a:cs typeface="Calibri" charset="0"/>
              </a:rPr>
              <a:t>cade il Muro di Berlino,  simbolo della divisione  dell’Europa e del mondo  intero in due blocchi  contrapposti.</a:t>
            </a:r>
            <a:endParaRPr lang="it-IT" sz="900">
              <a:latin typeface="Calibri" charset="0"/>
              <a:cs typeface="Calibri" charset="0"/>
            </a:endParaRPr>
          </a:p>
        </p:txBody>
      </p:sp>
      <p:sp>
        <p:nvSpPr>
          <p:cNvPr id="26645" name="object 43"/>
          <p:cNvSpPr txBox="1">
            <a:spLocks noChangeArrowheads="1"/>
          </p:cNvSpPr>
          <p:nvPr/>
        </p:nvSpPr>
        <p:spPr bwMode="auto">
          <a:xfrm>
            <a:off x="776288" y="1565275"/>
            <a:ext cx="1365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Nel 1939 scoppia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>
                <a:latin typeface="Calibri" charset="0"/>
                <a:cs typeface="Calibri" charset="0"/>
              </a:rPr>
              <a:t>mondiale, scatenata 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dai regimi nazifascisti </a:t>
            </a:r>
            <a:br>
              <a:rPr lang="it-IT" sz="1000">
                <a:latin typeface="Calibri" charset="0"/>
                <a:cs typeface="Calibri" charset="0"/>
              </a:rPr>
            </a:br>
            <a:r>
              <a:rPr lang="it-IT" sz="1000">
                <a:latin typeface="Calibri" charset="0"/>
                <a:cs typeface="Calibri" charset="0"/>
              </a:rPr>
              <a:t>di Germania e Italia.</a:t>
            </a:r>
          </a:p>
        </p:txBody>
      </p:sp>
      <p:sp>
        <p:nvSpPr>
          <p:cNvPr id="26646" name="object 44"/>
          <p:cNvSpPr txBox="1">
            <a:spLocks noChangeArrowheads="1"/>
          </p:cNvSpPr>
          <p:nvPr/>
        </p:nvSpPr>
        <p:spPr bwMode="auto">
          <a:xfrm>
            <a:off x="2352675" y="1565275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Nel 1945, terminata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la Seconda guerra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mondiale, USA e URSS, </a:t>
            </a:r>
          </a:p>
          <a:p>
            <a:r>
              <a:rPr lang="it-IT" sz="1000" dirty="0">
                <a:latin typeface="Calibri" charset="0"/>
                <a:cs typeface="Calibri" charset="0"/>
              </a:rPr>
              <a:t>le due potenze vincitrici,  strappano all’Europa</a:t>
            </a:r>
          </a:p>
          <a:p>
            <a:r>
              <a:rPr lang="it-IT" sz="1000" dirty="0" smtClean="0">
                <a:latin typeface="Calibri" charset="0"/>
                <a:cs typeface="Calibri" charset="0"/>
              </a:rPr>
              <a:t>la </a:t>
            </a:r>
            <a:r>
              <a:rPr lang="it-IT" sz="1000" dirty="0">
                <a:latin typeface="Calibri" charset="0"/>
                <a:cs typeface="Calibri" charset="0"/>
              </a:rPr>
              <a:t>posizione di predominio.</a:t>
            </a:r>
          </a:p>
        </p:txBody>
      </p:sp>
      <p:sp>
        <p:nvSpPr>
          <p:cNvPr id="26647" name="object 45"/>
          <p:cNvSpPr txBox="1">
            <a:spLocks noChangeArrowheads="1"/>
          </p:cNvSpPr>
          <p:nvPr/>
        </p:nvSpPr>
        <p:spPr bwMode="auto">
          <a:xfrm>
            <a:off x="4011613" y="1565275"/>
            <a:ext cx="1474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>
                <a:latin typeface="Calibri" charset="0"/>
                <a:cs typeface="Calibri" charset="0"/>
              </a:rPr>
              <a:t>La contrapposizione  </a:t>
            </a:r>
          </a:p>
          <a:p>
            <a:r>
              <a:rPr lang="it-IT" sz="1000">
                <a:latin typeface="Calibri" charset="0"/>
                <a:cs typeface="Calibri" charset="0"/>
              </a:rPr>
              <a:t>est-ovest alla base della  “guerra fredda” si conclude all’inizio degli anni Novanta del XX secolo con la caduta</a:t>
            </a:r>
          </a:p>
          <a:p>
            <a:r>
              <a:rPr lang="it-IT" sz="1000">
                <a:latin typeface="Calibri" charset="0"/>
                <a:cs typeface="Calibri" charset="0"/>
              </a:rPr>
              <a:t>dei regimi comunisti.</a:t>
            </a:r>
          </a:p>
        </p:txBody>
      </p:sp>
      <p:sp>
        <p:nvSpPr>
          <p:cNvPr id="27" name="object 50"/>
          <p:cNvSpPr txBox="1">
            <a:spLocks noChangeArrowheads="1"/>
          </p:cNvSpPr>
          <p:nvPr/>
        </p:nvSpPr>
        <p:spPr bwMode="auto">
          <a:xfrm>
            <a:off x="5675313" y="1565275"/>
            <a:ext cx="15732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000" dirty="0">
                <a:latin typeface="Calibri" charset="0"/>
                <a:cs typeface="Calibri" charset="0"/>
              </a:rPr>
              <a:t>Con la fine </a:t>
            </a:r>
            <a:r>
              <a:rPr lang="it-IT" sz="1000" dirty="0" smtClean="0">
                <a:latin typeface="Calibri" charset="0"/>
                <a:cs typeface="Calibri" charset="0"/>
              </a:rPr>
              <a:t>della </a:t>
            </a:r>
            <a:r>
              <a:rPr lang="it-IT" sz="1000" dirty="0">
                <a:latin typeface="Calibri" charset="0"/>
                <a:cs typeface="Calibri" charset="0"/>
              </a:rPr>
              <a:t>“guerra fredda” </a:t>
            </a:r>
            <a:r>
              <a:rPr lang="it-IT" sz="1000" dirty="0" smtClean="0">
                <a:latin typeface="Calibri" charset="0"/>
                <a:cs typeface="Calibri" charset="0"/>
              </a:rPr>
              <a:t>e la nascita dell’Unione Europea (Trattato di Maastricht, 1992), l’Europa occupa di nuovo il centro della scena politica ed economica internazionale. </a:t>
            </a:r>
          </a:p>
          <a:p>
            <a:r>
              <a:rPr lang="it-IT" sz="1000" dirty="0" smtClean="0">
                <a:latin typeface="Calibri" charset="0"/>
                <a:cs typeface="Calibri" charset="0"/>
              </a:rPr>
              <a:t>L’unificazione si realizza anche attraverso l’adozione fin dal 1999 dell’euro.</a:t>
            </a:r>
            <a:endParaRPr lang="it-IT" sz="1000" dirty="0">
              <a:latin typeface="Calibri" charset="0"/>
              <a:cs typeface="Calibri" charset="0"/>
            </a:endParaRPr>
          </a:p>
        </p:txBody>
      </p:sp>
      <p:sp>
        <p:nvSpPr>
          <p:cNvPr id="28" name="object 18"/>
          <p:cNvSpPr>
            <a:spLocks noChangeArrowheads="1"/>
          </p:cNvSpPr>
          <p:nvPr/>
        </p:nvSpPr>
        <p:spPr bwMode="auto">
          <a:xfrm>
            <a:off x="5866534" y="3411538"/>
            <a:ext cx="1339850" cy="1336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sz="1600"/>
          </a:p>
        </p:txBody>
      </p:sp>
      <p:sp>
        <p:nvSpPr>
          <p:cNvPr id="29" name="object 55"/>
          <p:cNvSpPr txBox="1">
            <a:spLocks noChangeArrowheads="1"/>
          </p:cNvSpPr>
          <p:nvPr/>
        </p:nvSpPr>
        <p:spPr bwMode="auto">
          <a:xfrm>
            <a:off x="6009649" y="4870450"/>
            <a:ext cx="12388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900" i="1" dirty="0" smtClean="0">
                <a:latin typeface="Calibri" charset="0"/>
                <a:cs typeface="Calibri" charset="0"/>
              </a:rPr>
              <a:t>L’euro </a:t>
            </a:r>
            <a:r>
              <a:rPr lang="it-IT" sz="900" i="1" dirty="0">
                <a:latin typeface="Calibri" charset="0"/>
                <a:cs typeface="Calibri" charset="0"/>
              </a:rPr>
              <a:t>è la moneta unica utilizzata da 19 degli Stati membri dell’UE.</a:t>
            </a:r>
            <a:endParaRPr lang="it-IT" sz="9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1366</Words>
  <Application>Microsoft Macintosh PowerPoint</Application>
  <PresentationFormat>A4 (21x29,7 cm)</PresentationFormat>
  <Paragraphs>193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BEM</cp:lastModifiedBy>
  <cp:revision>16</cp:revision>
  <dcterms:created xsi:type="dcterms:W3CDTF">2017-03-06T08:59:23Z</dcterms:created>
  <dcterms:modified xsi:type="dcterms:W3CDTF">2020-03-31T09:06:21Z</dcterms:modified>
</cp:coreProperties>
</file>